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</p:sldIdLst>
  <p:sldSz cx="12192000" cy="6858000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9" userDrawn="1">
          <p15:clr>
            <a:srgbClr val="A4A3A4"/>
          </p15:clr>
        </p15:guide>
        <p15:guide id="2" pos="28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142" autoAdjust="0"/>
  </p:normalViewPr>
  <p:slideViewPr>
    <p:cSldViewPr showGuides="1">
      <p:cViewPr varScale="1">
        <p:scale>
          <a:sx n="78" d="100"/>
          <a:sy n="78" d="100"/>
        </p:scale>
        <p:origin x="850" y="43"/>
      </p:cViewPr>
      <p:guideLst>
        <p:guide orient="horz" pos="2179"/>
        <p:guide pos="289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gs" Target="tags/tag55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78DFCC-589B-4A60-9C12-59D686ADFE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CCC3E0-7DDF-45E7-A937-AD50A2B51CF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t>强国必须强军的原因。首先，强军是为了维护国家的主权安全，保护国家免受外部侵略和威胁。其次，强大的军队能够保障国家的发展利益，确保经济的稳定增长和社会的和谐发展。此外，国际形势复杂多变，强军能够帮助国家应对来自外部的各种挑战，维护和平稳定的国际秩序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</p:spPr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</p:spPr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image" Target="../media/image10.png"/><Relationship Id="rId10" Type="http://schemas.openxmlformats.org/officeDocument/2006/relationships/notesSlide" Target="../notesSlides/notesSlide10.xml"/><Relationship Id="rId1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30.xml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image" Target="../media/image10.png"/><Relationship Id="rId10" Type="http://schemas.openxmlformats.org/officeDocument/2006/relationships/notesSlide" Target="../notesSlides/notesSlide11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image" Target="../media/image10.png"/><Relationship Id="rId16" Type="http://schemas.openxmlformats.org/officeDocument/2006/relationships/notesSlide" Target="../notesSlides/notesSlide14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42.xml"/><Relationship Id="rId13" Type="http://schemas.openxmlformats.org/officeDocument/2006/relationships/tags" Target="../tags/tag41.xml"/><Relationship Id="rId12" Type="http://schemas.openxmlformats.org/officeDocument/2006/relationships/tags" Target="../tags/tag40.xml"/><Relationship Id="rId11" Type="http://schemas.openxmlformats.org/officeDocument/2006/relationships/tags" Target="../tags/tag39.xml"/><Relationship Id="rId10" Type="http://schemas.openxmlformats.org/officeDocument/2006/relationships/tags" Target="../tags/tag38.xml"/><Relationship Id="rId1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48.xml"/><Relationship Id="rId7" Type="http://schemas.openxmlformats.org/officeDocument/2006/relationships/tags" Target="../tags/tag47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image" Target="../media/image10.png"/><Relationship Id="rId10" Type="http://schemas.openxmlformats.org/officeDocument/2006/relationships/notesSlide" Target="../notesSlides/notesSlide15.xml"/><Relationship Id="rId1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54.xml"/><Relationship Id="rId7" Type="http://schemas.openxmlformats.org/officeDocument/2006/relationships/tags" Target="../tags/tag53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image" Target="../media/image10.png"/><Relationship Id="rId10" Type="http://schemas.openxmlformats.org/officeDocument/2006/relationships/notesSlide" Target="../notesSlides/notesSlide16.xml"/><Relationship Id="rId1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10.png"/><Relationship Id="rId16" Type="http://schemas.openxmlformats.org/officeDocument/2006/relationships/notesSlide" Target="../notesSlides/notesSlide5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image" Target="../media/image10.png"/><Relationship Id="rId10" Type="http://schemas.openxmlformats.org/officeDocument/2006/relationships/notesSlide" Target="../notesSlides/notesSlide7.xml"/><Relationship Id="rId1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rcRect t="45643" r="45627" b="12342"/>
          <a:stretch>
            <a:fillRect/>
          </a:stretch>
        </p:blipFill>
        <p:spPr>
          <a:xfrm>
            <a:off x="6629577" y="1522504"/>
            <a:ext cx="5562423" cy="58118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New shape"/>
          <p:cNvSpPr/>
          <p:nvPr/>
        </p:nvSpPr>
        <p:spPr>
          <a:xfrm>
            <a:off x="611778" y="1509982"/>
            <a:ext cx="11038043" cy="1198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4800" b="1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强国之路与强军之策</a:t>
            </a:r>
            <a:endParaRPr sz="4800" b="1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New shape"/>
          <p:cNvSpPr/>
          <p:nvPr/>
        </p:nvSpPr>
        <p:spPr>
          <a:xfrm>
            <a:off x="622800" y="3101012"/>
            <a:ext cx="1101600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/>
        </p:txBody>
      </p:sp>
      <p:sp>
        <p:nvSpPr>
          <p:cNvPr id="4" name="New shape"/>
          <p:cNvSpPr/>
          <p:nvPr/>
        </p:nvSpPr>
        <p:spPr>
          <a:xfrm>
            <a:off x="611778" y="3098226"/>
            <a:ext cx="11038043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3000" b="1" i="0">
                <a:solidFill>
                  <a:srgbClr val="F18D6B"/>
                </a:solidFill>
                <a:latin typeface="微软雅黑" panose="020B0503020204020204" charset="-122"/>
                <a:ea typeface="微软雅黑" panose="020B0503020204020204" charset="-122"/>
              </a:rPr>
              <a:t>新时代国家安全与发展的双重保障</a:t>
            </a:r>
            <a:endParaRPr sz="3000" b="1" i="0">
              <a:solidFill>
                <a:srgbClr val="F18D6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622800" y="4138369"/>
            <a:ext cx="1101600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/>
        </p:txBody>
      </p:sp>
      <p:sp>
        <p:nvSpPr>
          <p:cNvPr id="6" name="New shape"/>
          <p:cNvSpPr/>
          <p:nvPr/>
        </p:nvSpPr>
        <p:spPr>
          <a:xfrm>
            <a:off x="622800" y="4138369"/>
            <a:ext cx="1101600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/>
        </p:txBody>
      </p:sp>
      <p:sp>
        <p:nvSpPr>
          <p:cNvPr id="7" name="New shape"/>
          <p:cNvSpPr/>
          <p:nvPr/>
        </p:nvSpPr>
        <p:spPr>
          <a:xfrm>
            <a:off x="622800" y="4138369"/>
            <a:ext cx="1101600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/>
        </p:txBody>
      </p:sp>
      <p:sp>
        <p:nvSpPr>
          <p:cNvPr id="8" name="New shape"/>
          <p:cNvSpPr/>
          <p:nvPr/>
        </p:nvSpPr>
        <p:spPr>
          <a:xfrm>
            <a:off x="611778" y="4136688"/>
            <a:ext cx="11038043" cy="455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575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汇报者</a:t>
            </a: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 徐亮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New shape"/>
          <p:cNvSpPr/>
          <p:nvPr/>
        </p:nvSpPr>
        <p:spPr>
          <a:xfrm>
            <a:off x="611778" y="4739271"/>
            <a:ext cx="11038043" cy="455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汇报时间: 2024/06/03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660400" y="2036435"/>
            <a:ext cx="652071" cy="651089"/>
          </a:xfrm>
          <a:custGeom>
            <a:avLst/>
            <a:gdLst>
              <a:gd name="connsiteX0" fmla="*/ 364161 w 739469"/>
              <a:gd name="connsiteY0" fmla="*/ 407871 h 738355"/>
              <a:gd name="connsiteX1" fmla="*/ 272818 w 739469"/>
              <a:gd name="connsiteY1" fmla="*/ 412443 h 738355"/>
              <a:gd name="connsiteX2" fmla="*/ 94526 w 739469"/>
              <a:gd name="connsiteY2" fmla="*/ 505193 h 738355"/>
              <a:gd name="connsiteX3" fmla="*/ 48898 w 739469"/>
              <a:gd name="connsiteY3" fmla="*/ 477675 h 738355"/>
              <a:gd name="connsiteX4" fmla="*/ 20678 w 739469"/>
              <a:gd name="connsiteY4" fmla="*/ 432048 h 738355"/>
              <a:gd name="connsiteX5" fmla="*/ 6875 w 739469"/>
              <a:gd name="connsiteY5" fmla="*/ 380617 h 738355"/>
              <a:gd name="connsiteX6" fmla="*/ 15579 w 739469"/>
              <a:gd name="connsiteY6" fmla="*/ 323385 h 738355"/>
              <a:gd name="connsiteX7" fmla="*/ 198178 w 739469"/>
              <a:gd name="connsiteY7" fmla="*/ 309582 h 738355"/>
              <a:gd name="connsiteX8" fmla="*/ 258312 w 739469"/>
              <a:gd name="connsiteY8" fmla="*/ 274768 h 738355"/>
              <a:gd name="connsiteX9" fmla="*/ 235893 w 739469"/>
              <a:gd name="connsiteY9" fmla="*/ 122587 h 738355"/>
              <a:gd name="connsiteX10" fmla="*/ 168463 w 739469"/>
              <a:gd name="connsiteY10" fmla="*/ 108785 h 738355"/>
              <a:gd name="connsiteX11" fmla="*/ 124945 w 739469"/>
              <a:gd name="connsiteY11" fmla="*/ 94982 h 738355"/>
              <a:gd name="connsiteX12" fmla="*/ 86526 w 739469"/>
              <a:gd name="connsiteY12" fmla="*/ 86278 h 738355"/>
              <a:gd name="connsiteX13" fmla="*/ 48810 w 739469"/>
              <a:gd name="connsiteY13" fmla="*/ 73267 h 738355"/>
              <a:gd name="connsiteX14" fmla="*/ 14172 w 739469"/>
              <a:gd name="connsiteY14" fmla="*/ 54453 h 738355"/>
              <a:gd name="connsiteX15" fmla="*/ 530057 w 739469"/>
              <a:gd name="connsiteY15" fmla="*/ 68959 h 738355"/>
              <a:gd name="connsiteX16" fmla="*/ 524254 w 739469"/>
              <a:gd name="connsiteY16" fmla="*/ 167512 h 738355"/>
              <a:gd name="connsiteX17" fmla="*/ 565574 w 739469"/>
              <a:gd name="connsiteY17" fmla="*/ 219645 h 738355"/>
              <a:gd name="connsiteX18" fmla="*/ 664127 w 739469"/>
              <a:gd name="connsiteY18" fmla="*/ 193535 h 738355"/>
              <a:gd name="connsiteX19" fmla="*/ 706853 w 739469"/>
              <a:gd name="connsiteY19" fmla="*/ 219645 h 738355"/>
              <a:gd name="connsiteX20" fmla="*/ 739470 w 739469"/>
              <a:gd name="connsiteY20" fmla="*/ 255866 h 738355"/>
              <a:gd name="connsiteX21" fmla="*/ 651115 w 739469"/>
              <a:gd name="connsiteY21" fmla="*/ 289889 h 738355"/>
              <a:gd name="connsiteX22" fmla="*/ 655423 w 739469"/>
              <a:gd name="connsiteY22" fmla="*/ 372529 h 738355"/>
              <a:gd name="connsiteX23" fmla="*/ 418141 w 739469"/>
              <a:gd name="connsiteY23" fmla="*/ 716540 h 738355"/>
              <a:gd name="connsiteX24" fmla="*/ 390887 w 739469"/>
              <a:gd name="connsiteY24" fmla="*/ 726123 h 738355"/>
              <a:gd name="connsiteX25" fmla="*/ 367678 w 739469"/>
              <a:gd name="connsiteY25" fmla="*/ 726123 h 738355"/>
              <a:gd name="connsiteX26" fmla="*/ 350271 w 739469"/>
              <a:gd name="connsiteY26" fmla="*/ 692803 h 738355"/>
              <a:gd name="connsiteX27" fmla="*/ 395898 w 739469"/>
              <a:gd name="connsiteY27" fmla="*/ 449367 h 738355"/>
              <a:gd name="connsiteX28" fmla="*/ 364161 w 739469"/>
              <a:gd name="connsiteY28" fmla="*/ 407871 h 738355"/>
            </a:gdLst>
            <a:ahLst/>
            <a:cxnLst/>
            <a:rect l="l" t="t" r="r" b="b"/>
            <a:pathLst>
              <a:path w="739469" h="738355">
                <a:moveTo>
                  <a:pt x="364161" y="407871"/>
                </a:moveTo>
                <a:cubicBezTo>
                  <a:pt x="317039" y="410772"/>
                  <a:pt x="277213" y="410684"/>
                  <a:pt x="272818" y="412443"/>
                </a:cubicBezTo>
                <a:cubicBezTo>
                  <a:pt x="265521" y="415344"/>
                  <a:pt x="203980" y="473280"/>
                  <a:pt x="94526" y="505193"/>
                </a:cubicBezTo>
                <a:cubicBezTo>
                  <a:pt x="76943" y="510292"/>
                  <a:pt x="53206" y="494291"/>
                  <a:pt x="48898" y="477675"/>
                </a:cubicBezTo>
                <a:cubicBezTo>
                  <a:pt x="35096" y="471873"/>
                  <a:pt x="19886" y="455961"/>
                  <a:pt x="20678" y="432048"/>
                </a:cubicBezTo>
                <a:cubicBezTo>
                  <a:pt x="5468" y="419740"/>
                  <a:pt x="-1037" y="396530"/>
                  <a:pt x="6875" y="380617"/>
                </a:cubicBezTo>
                <a:cubicBezTo>
                  <a:pt x="-1829" y="363914"/>
                  <a:pt x="-5433" y="326989"/>
                  <a:pt x="15579" y="323385"/>
                </a:cubicBezTo>
                <a:cubicBezTo>
                  <a:pt x="30700" y="320747"/>
                  <a:pt x="169869" y="312483"/>
                  <a:pt x="198178" y="309582"/>
                </a:cubicBezTo>
                <a:cubicBezTo>
                  <a:pt x="226399" y="306681"/>
                  <a:pt x="247410" y="288571"/>
                  <a:pt x="258312" y="274768"/>
                </a:cubicBezTo>
                <a:cubicBezTo>
                  <a:pt x="251015" y="215337"/>
                  <a:pt x="227190" y="176215"/>
                  <a:pt x="235893" y="122587"/>
                </a:cubicBezTo>
                <a:cubicBezTo>
                  <a:pt x="202574" y="127686"/>
                  <a:pt x="175056" y="121181"/>
                  <a:pt x="168463" y="108785"/>
                </a:cubicBezTo>
                <a:cubicBezTo>
                  <a:pt x="146748" y="109488"/>
                  <a:pt x="127143" y="103686"/>
                  <a:pt x="124945" y="94982"/>
                </a:cubicBezTo>
                <a:cubicBezTo>
                  <a:pt x="110439" y="97883"/>
                  <a:pt x="84416" y="97180"/>
                  <a:pt x="86526" y="86278"/>
                </a:cubicBezTo>
                <a:cubicBezTo>
                  <a:pt x="69822" y="89180"/>
                  <a:pt x="46701" y="89180"/>
                  <a:pt x="48810" y="73267"/>
                </a:cubicBezTo>
                <a:cubicBezTo>
                  <a:pt x="27887" y="77663"/>
                  <a:pt x="-1125" y="63245"/>
                  <a:pt x="14172" y="54453"/>
                </a:cubicBezTo>
                <a:cubicBezTo>
                  <a:pt x="172155" y="-36099"/>
                  <a:pt x="510539" y="-1373"/>
                  <a:pt x="530057" y="68959"/>
                </a:cubicBezTo>
                <a:cubicBezTo>
                  <a:pt x="537705" y="96301"/>
                  <a:pt x="522760" y="144302"/>
                  <a:pt x="524254" y="167512"/>
                </a:cubicBezTo>
                <a:cubicBezTo>
                  <a:pt x="525749" y="190721"/>
                  <a:pt x="541661" y="218239"/>
                  <a:pt x="565574" y="219645"/>
                </a:cubicBezTo>
                <a:cubicBezTo>
                  <a:pt x="577355" y="220349"/>
                  <a:pt x="630104" y="189578"/>
                  <a:pt x="664127" y="193535"/>
                </a:cubicBezTo>
                <a:cubicBezTo>
                  <a:pt x="697447" y="197403"/>
                  <a:pt x="702546" y="216041"/>
                  <a:pt x="706853" y="219645"/>
                </a:cubicBezTo>
                <a:cubicBezTo>
                  <a:pt x="711161" y="223250"/>
                  <a:pt x="733667" y="241360"/>
                  <a:pt x="739470" y="255866"/>
                </a:cubicBezTo>
                <a:cubicBezTo>
                  <a:pt x="717051" y="263866"/>
                  <a:pt x="691644" y="243558"/>
                  <a:pt x="651115" y="289889"/>
                </a:cubicBezTo>
                <a:cubicBezTo>
                  <a:pt x="669929" y="296395"/>
                  <a:pt x="670457" y="338155"/>
                  <a:pt x="655423" y="372529"/>
                </a:cubicBezTo>
                <a:cubicBezTo>
                  <a:pt x="580783" y="543524"/>
                  <a:pt x="427548" y="706958"/>
                  <a:pt x="418141" y="716540"/>
                </a:cubicBezTo>
                <a:cubicBezTo>
                  <a:pt x="398184" y="736936"/>
                  <a:pt x="390887" y="726123"/>
                  <a:pt x="390887" y="726123"/>
                </a:cubicBezTo>
                <a:cubicBezTo>
                  <a:pt x="379283" y="742827"/>
                  <a:pt x="364073" y="742036"/>
                  <a:pt x="367678" y="726123"/>
                </a:cubicBezTo>
                <a:cubicBezTo>
                  <a:pt x="358271" y="740629"/>
                  <a:pt x="346754" y="737904"/>
                  <a:pt x="350271" y="692803"/>
                </a:cubicBezTo>
                <a:cubicBezTo>
                  <a:pt x="355370" y="628274"/>
                  <a:pt x="395898" y="449367"/>
                  <a:pt x="395898" y="449367"/>
                </a:cubicBezTo>
                <a:cubicBezTo>
                  <a:pt x="394052" y="441630"/>
                  <a:pt x="364161" y="407871"/>
                  <a:pt x="364161" y="407871"/>
                </a:cubicBezTo>
                <a:close/>
              </a:path>
            </a:pathLst>
          </a:custGeom>
          <a:gradFill>
            <a:gsLst>
              <a:gs pos="0">
                <a:srgbClr val="C00000">
                  <a:lumMod val="20000"/>
                  <a:lumOff val="80000"/>
                </a:srgbClr>
              </a:gs>
              <a:gs pos="80000">
                <a:srgbClr val="C00000"/>
              </a:gs>
            </a:gsLst>
            <a:lin ang="5400000" scaled="0"/>
          </a:gradFill>
          <a:ln w="476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1703512" y="1942704"/>
            <a:ext cx="396629" cy="389073"/>
          </a:xfrm>
          <a:custGeom>
            <a:avLst/>
            <a:gdLst>
              <a:gd name="connsiteX0" fmla="*/ 449790 w 449790"/>
              <a:gd name="connsiteY0" fmla="*/ 134594 h 441221"/>
              <a:gd name="connsiteX1" fmla="*/ 435812 w 449790"/>
              <a:gd name="connsiteY1" fmla="*/ 112175 h 441221"/>
              <a:gd name="connsiteX2" fmla="*/ 410317 w 449790"/>
              <a:gd name="connsiteY2" fmla="*/ 88526 h 441221"/>
              <a:gd name="connsiteX3" fmla="*/ 350886 w 449790"/>
              <a:gd name="connsiteY3" fmla="*/ 96439 h 441221"/>
              <a:gd name="connsiteX4" fmla="*/ 341215 w 449790"/>
              <a:gd name="connsiteY4" fmla="*/ 49141 h 441221"/>
              <a:gd name="connsiteX5" fmla="*/ 347897 w 449790"/>
              <a:gd name="connsiteY5" fmla="*/ 17579 h 441221"/>
              <a:gd name="connsiteX6" fmla="*/ 210662 w 449790"/>
              <a:gd name="connsiteY6" fmla="*/ 2458 h 441221"/>
              <a:gd name="connsiteX7" fmla="*/ 28414 w 449790"/>
              <a:gd name="connsiteY7" fmla="*/ 51602 h 441221"/>
              <a:gd name="connsiteX8" fmla="*/ 118439 w 449790"/>
              <a:gd name="connsiteY8" fmla="*/ 52481 h 441221"/>
              <a:gd name="connsiteX9" fmla="*/ 138747 w 449790"/>
              <a:gd name="connsiteY9" fmla="*/ 65493 h 441221"/>
              <a:gd name="connsiteX10" fmla="*/ 151759 w 449790"/>
              <a:gd name="connsiteY10" fmla="*/ 77010 h 441221"/>
              <a:gd name="connsiteX11" fmla="*/ 169078 w 449790"/>
              <a:gd name="connsiteY11" fmla="*/ 97054 h 441221"/>
              <a:gd name="connsiteX12" fmla="*/ 192112 w 449790"/>
              <a:gd name="connsiteY12" fmla="*/ 111033 h 441221"/>
              <a:gd name="connsiteX13" fmla="*/ 182089 w 449790"/>
              <a:gd name="connsiteY13" fmla="*/ 126769 h 441221"/>
              <a:gd name="connsiteX14" fmla="*/ 15315 w 449790"/>
              <a:gd name="connsiteY14" fmla="*/ 144704 h 441221"/>
              <a:gd name="connsiteX15" fmla="*/ 5029 w 449790"/>
              <a:gd name="connsiteY15" fmla="*/ 171078 h 441221"/>
              <a:gd name="connsiteX16" fmla="*/ 11710 w 449790"/>
              <a:gd name="connsiteY16" fmla="*/ 202288 h 441221"/>
              <a:gd name="connsiteX17" fmla="*/ 30788 w 449790"/>
              <a:gd name="connsiteY17" fmla="*/ 227432 h 441221"/>
              <a:gd name="connsiteX18" fmla="*/ 50481 w 449790"/>
              <a:gd name="connsiteY18" fmla="*/ 241674 h 441221"/>
              <a:gd name="connsiteX19" fmla="*/ 69734 w 449790"/>
              <a:gd name="connsiteY19" fmla="*/ 247300 h 441221"/>
              <a:gd name="connsiteX20" fmla="*/ 130835 w 449790"/>
              <a:gd name="connsiteY20" fmla="*/ 209849 h 441221"/>
              <a:gd name="connsiteX21" fmla="*/ 194485 w 449790"/>
              <a:gd name="connsiteY21" fmla="*/ 190156 h 441221"/>
              <a:gd name="connsiteX22" fmla="*/ 221739 w 449790"/>
              <a:gd name="connsiteY22" fmla="*/ 197101 h 441221"/>
              <a:gd name="connsiteX23" fmla="*/ 234135 w 449790"/>
              <a:gd name="connsiteY23" fmla="*/ 216794 h 441221"/>
              <a:gd name="connsiteX24" fmla="*/ 228684 w 449790"/>
              <a:gd name="connsiteY24" fmla="*/ 245894 h 441221"/>
              <a:gd name="connsiteX25" fmla="*/ 221124 w 449790"/>
              <a:gd name="connsiteY25" fmla="*/ 269543 h 441221"/>
              <a:gd name="connsiteX26" fmla="*/ 213211 w 449790"/>
              <a:gd name="connsiteY26" fmla="*/ 291082 h 441221"/>
              <a:gd name="connsiteX27" fmla="*/ 200815 w 449790"/>
              <a:gd name="connsiteY27" fmla="*/ 320797 h 441221"/>
              <a:gd name="connsiteX28" fmla="*/ 182353 w 449790"/>
              <a:gd name="connsiteY28" fmla="*/ 355612 h 441221"/>
              <a:gd name="connsiteX29" fmla="*/ 175672 w 449790"/>
              <a:gd name="connsiteY29" fmla="*/ 385063 h 441221"/>
              <a:gd name="connsiteX30" fmla="*/ 174177 w 449790"/>
              <a:gd name="connsiteY30" fmla="*/ 421108 h 441221"/>
              <a:gd name="connsiteX31" fmla="*/ 189650 w 449790"/>
              <a:gd name="connsiteY31" fmla="*/ 434471 h 441221"/>
              <a:gd name="connsiteX32" fmla="*/ 403371 w 449790"/>
              <a:gd name="connsiteY32" fmla="*/ 204046 h 441221"/>
              <a:gd name="connsiteX33" fmla="*/ 386667 w 449790"/>
              <a:gd name="connsiteY33" fmla="*/ 158594 h 441221"/>
              <a:gd name="connsiteX34" fmla="*/ 419108 w 449790"/>
              <a:gd name="connsiteY34" fmla="*/ 136792 h 441221"/>
              <a:gd name="connsiteX35" fmla="*/ 449790 w 449790"/>
              <a:gd name="connsiteY35" fmla="*/ 134594 h 441221"/>
            </a:gdLst>
            <a:ahLst/>
            <a:cxnLst/>
            <a:rect l="l" t="t" r="r" b="b"/>
            <a:pathLst>
              <a:path w="449790" h="441221">
                <a:moveTo>
                  <a:pt x="449790" y="134594"/>
                </a:moveTo>
                <a:cubicBezTo>
                  <a:pt x="449527" y="126681"/>
                  <a:pt x="437658" y="114022"/>
                  <a:pt x="435812" y="112175"/>
                </a:cubicBezTo>
                <a:cubicBezTo>
                  <a:pt x="433966" y="110329"/>
                  <a:pt x="427900" y="92131"/>
                  <a:pt x="410317" y="88526"/>
                </a:cubicBezTo>
                <a:cubicBezTo>
                  <a:pt x="392734" y="84922"/>
                  <a:pt x="359326" y="99428"/>
                  <a:pt x="350886" y="96439"/>
                </a:cubicBezTo>
                <a:cubicBezTo>
                  <a:pt x="342358" y="93450"/>
                  <a:pt x="339281" y="60042"/>
                  <a:pt x="341215" y="49141"/>
                </a:cubicBezTo>
                <a:cubicBezTo>
                  <a:pt x="344029" y="33843"/>
                  <a:pt x="354579" y="26371"/>
                  <a:pt x="347897" y="17579"/>
                </a:cubicBezTo>
                <a:cubicBezTo>
                  <a:pt x="339721" y="6766"/>
                  <a:pt x="286620" y="-5279"/>
                  <a:pt x="210662" y="2458"/>
                </a:cubicBezTo>
                <a:cubicBezTo>
                  <a:pt x="159144" y="7733"/>
                  <a:pt x="45118" y="45184"/>
                  <a:pt x="28414" y="51602"/>
                </a:cubicBezTo>
                <a:cubicBezTo>
                  <a:pt x="7842" y="59514"/>
                  <a:pt x="14172" y="69801"/>
                  <a:pt x="118439" y="52481"/>
                </a:cubicBezTo>
                <a:cubicBezTo>
                  <a:pt x="115714" y="57932"/>
                  <a:pt x="116593" y="67954"/>
                  <a:pt x="138747" y="65493"/>
                </a:cubicBezTo>
                <a:cubicBezTo>
                  <a:pt x="134176" y="73405"/>
                  <a:pt x="142088" y="78592"/>
                  <a:pt x="151759" y="77010"/>
                </a:cubicBezTo>
                <a:cubicBezTo>
                  <a:pt x="147539" y="83691"/>
                  <a:pt x="147187" y="97318"/>
                  <a:pt x="169078" y="97054"/>
                </a:cubicBezTo>
                <a:cubicBezTo>
                  <a:pt x="164858" y="108835"/>
                  <a:pt x="173650" y="110681"/>
                  <a:pt x="192112" y="111033"/>
                </a:cubicBezTo>
                <a:cubicBezTo>
                  <a:pt x="192727" y="115604"/>
                  <a:pt x="191057" y="124484"/>
                  <a:pt x="182089" y="126769"/>
                </a:cubicBezTo>
                <a:cubicBezTo>
                  <a:pt x="112637" y="144968"/>
                  <a:pt x="24810" y="144264"/>
                  <a:pt x="15315" y="144704"/>
                </a:cubicBezTo>
                <a:cubicBezTo>
                  <a:pt x="1952" y="145319"/>
                  <a:pt x="-774" y="158331"/>
                  <a:pt x="5029" y="171078"/>
                </a:cubicBezTo>
                <a:cubicBezTo>
                  <a:pt x="-2268" y="176881"/>
                  <a:pt x="-2884" y="197189"/>
                  <a:pt x="11710" y="202288"/>
                </a:cubicBezTo>
                <a:cubicBezTo>
                  <a:pt x="8370" y="210816"/>
                  <a:pt x="13820" y="227432"/>
                  <a:pt x="30788" y="227432"/>
                </a:cubicBezTo>
                <a:cubicBezTo>
                  <a:pt x="28942" y="235344"/>
                  <a:pt x="39316" y="243168"/>
                  <a:pt x="50481" y="241674"/>
                </a:cubicBezTo>
                <a:cubicBezTo>
                  <a:pt x="53206" y="248971"/>
                  <a:pt x="62613" y="251345"/>
                  <a:pt x="69734" y="247300"/>
                </a:cubicBezTo>
                <a:cubicBezTo>
                  <a:pt x="81603" y="240443"/>
                  <a:pt x="121164" y="214420"/>
                  <a:pt x="130835" y="209849"/>
                </a:cubicBezTo>
                <a:cubicBezTo>
                  <a:pt x="140506" y="205277"/>
                  <a:pt x="182353" y="190420"/>
                  <a:pt x="194485" y="190156"/>
                </a:cubicBezTo>
                <a:cubicBezTo>
                  <a:pt x="201167" y="189980"/>
                  <a:pt x="221739" y="197101"/>
                  <a:pt x="221739" y="197101"/>
                </a:cubicBezTo>
                <a:cubicBezTo>
                  <a:pt x="217783" y="204398"/>
                  <a:pt x="225959" y="212662"/>
                  <a:pt x="234135" y="216794"/>
                </a:cubicBezTo>
                <a:cubicBezTo>
                  <a:pt x="223849" y="224091"/>
                  <a:pt x="216288" y="242905"/>
                  <a:pt x="228684" y="245894"/>
                </a:cubicBezTo>
                <a:cubicBezTo>
                  <a:pt x="219277" y="251345"/>
                  <a:pt x="213563" y="267433"/>
                  <a:pt x="221124" y="269543"/>
                </a:cubicBezTo>
                <a:cubicBezTo>
                  <a:pt x="211101" y="276488"/>
                  <a:pt x="208112" y="289851"/>
                  <a:pt x="213211" y="291082"/>
                </a:cubicBezTo>
                <a:cubicBezTo>
                  <a:pt x="213211" y="291082"/>
                  <a:pt x="189562" y="310160"/>
                  <a:pt x="200815" y="320797"/>
                </a:cubicBezTo>
                <a:cubicBezTo>
                  <a:pt x="180507" y="333809"/>
                  <a:pt x="173562" y="352007"/>
                  <a:pt x="182353" y="355612"/>
                </a:cubicBezTo>
                <a:cubicBezTo>
                  <a:pt x="173298" y="361941"/>
                  <a:pt x="157825" y="384711"/>
                  <a:pt x="175672" y="385063"/>
                </a:cubicBezTo>
                <a:cubicBezTo>
                  <a:pt x="164419" y="395964"/>
                  <a:pt x="149561" y="421723"/>
                  <a:pt x="174177" y="421108"/>
                </a:cubicBezTo>
                <a:cubicBezTo>
                  <a:pt x="165649" y="435966"/>
                  <a:pt x="163891" y="449944"/>
                  <a:pt x="189650" y="434471"/>
                </a:cubicBezTo>
                <a:cubicBezTo>
                  <a:pt x="215409" y="418998"/>
                  <a:pt x="384294" y="312270"/>
                  <a:pt x="403371" y="204046"/>
                </a:cubicBezTo>
                <a:cubicBezTo>
                  <a:pt x="406360" y="187079"/>
                  <a:pt x="389393" y="160968"/>
                  <a:pt x="386667" y="158594"/>
                </a:cubicBezTo>
                <a:cubicBezTo>
                  <a:pt x="398360" y="150155"/>
                  <a:pt x="409965" y="138902"/>
                  <a:pt x="419108" y="136792"/>
                </a:cubicBezTo>
                <a:cubicBezTo>
                  <a:pt x="428251" y="134594"/>
                  <a:pt x="438537" y="138550"/>
                  <a:pt x="449790" y="134594"/>
                </a:cubicBezTo>
                <a:close/>
              </a:path>
            </a:pathLst>
          </a:custGeom>
          <a:gradFill>
            <a:gsLst>
              <a:gs pos="0">
                <a:srgbClr val="C00000">
                  <a:lumMod val="20000"/>
                  <a:lumOff val="80000"/>
                </a:srgbClr>
              </a:gs>
              <a:gs pos="80000">
                <a:srgbClr val="C00000"/>
              </a:gs>
            </a:gsLst>
            <a:lin ang="5400000" scaled="0"/>
          </a:gradFill>
          <a:ln w="476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70942" t="53750" r="5060"/>
          <a:stretch>
            <a:fillRect/>
          </a:stretch>
        </p:blipFill>
        <p:spPr>
          <a:xfrm flipH="1">
            <a:off x="3103" y="2924944"/>
            <a:ext cx="5244372" cy="5053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802880" y="0"/>
            <a:ext cx="4389120" cy="6858000"/>
          </a:xfrm>
          <a:prstGeom prst="rect">
            <a:avLst/>
          </a:prstGeom>
          <a:ln>
            <a:noFill/>
          </a:ln>
        </p:spPr>
      </p:pic>
      <p:pic>
        <p:nvPicPr>
          <p:cNvPr id="3" name="New picture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66800" y="835200"/>
            <a:ext cx="925200" cy="925200"/>
          </a:xfrm>
          <a:prstGeom prst="rect">
            <a:avLst/>
          </a:prstGeom>
          <a:ln>
            <a:noFill/>
          </a:ln>
        </p:spPr>
      </p:pic>
      <p:sp>
        <p:nvSpPr>
          <p:cNvPr id="4" name="New shape"/>
          <p:cNvSpPr/>
          <p:nvPr/>
        </p:nvSpPr>
        <p:spPr>
          <a:xfrm>
            <a:off x="986400" y="926960"/>
            <a:ext cx="5776571" cy="1198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4800" b="1" i="0">
                <a:solidFill>
                  <a:srgbClr val="F18D6B"/>
                </a:solidFill>
                <a:latin typeface="微软雅黑" panose="020B0503020204020204" charset="-122"/>
              </a:rPr>
              <a:t>0</a:t>
            </a:r>
            <a:r>
              <a:rPr lang="en-US" sz="4800" b="1" i="0">
                <a:solidFill>
                  <a:srgbClr val="F18D6B"/>
                </a:solidFill>
                <a:latin typeface="微软雅黑" panose="020B0503020204020204" charset="-122"/>
              </a:rPr>
              <a:t>3</a:t>
            </a:r>
            <a:endParaRPr lang="en-US" sz="4800" b="1" i="0">
              <a:solidFill>
                <a:srgbClr val="F18D6B"/>
              </a:solidFill>
              <a:latin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986400" y="1894141"/>
            <a:ext cx="5771526" cy="23069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4800" b="1" i="0">
                <a:solidFill>
                  <a:srgbClr val="C22020"/>
                </a:solidFill>
                <a:latin typeface="微软雅黑" panose="020B0503020204020204" charset="-122"/>
                <a:ea typeface="微软雅黑" panose="020B0503020204020204" charset="-122"/>
              </a:rPr>
              <a:t>结合新时代要求加强军队建设</a:t>
            </a:r>
            <a:endParaRPr sz="4800" b="1" i="0">
              <a:solidFill>
                <a:srgbClr val="C2202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3205"/>
            <a:ext cx="9369360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3000" b="1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提高战略能力</a:t>
            </a:r>
            <a:endParaRPr sz="3000" b="1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New shape"/>
          <p:cNvSpPr/>
          <p:nvPr>
            <p:custDataLst>
              <p:tags r:id="rId3"/>
            </p:custDataLst>
          </p:nvPr>
        </p:nvSpPr>
        <p:spPr>
          <a:xfrm>
            <a:off x="1564688" y="2637409"/>
            <a:ext cx="2744215" cy="1533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制定军事战略是提升军队实力的关键，需要根据国际形势和国内需求，科学地规划军队的发展路径和战略目标。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New shape"/>
          <p:cNvSpPr/>
          <p:nvPr>
            <p:custDataLst>
              <p:tags r:id="rId4"/>
            </p:custDataLst>
          </p:nvPr>
        </p:nvSpPr>
        <p:spPr>
          <a:xfrm>
            <a:off x="1556530" y="1670017"/>
            <a:ext cx="2532802" cy="562439"/>
          </a:xfrm>
          <a:prstGeom prst="roundRect">
            <a:avLst>
              <a:gd name="adj" fmla="val 20033"/>
            </a:avLst>
          </a:prstGeom>
          <a:solidFill>
            <a:srgbClr val="FFE1D4"/>
          </a:solidFill>
          <a:ln w="6350">
            <a:solidFill>
              <a:srgbClr val="C220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2000" b="1" i="0">
                <a:solidFill>
                  <a:srgbClr val="F18D6B"/>
                </a:solidFill>
                <a:latin typeface="微软雅黑" panose="020B0503020204020204" charset="-122"/>
                <a:ea typeface="微软雅黑" panose="020B0503020204020204" charset="-122"/>
              </a:rPr>
              <a:t>军事战略的制定</a:t>
            </a:r>
            <a:endParaRPr sz="2000" b="1" i="0">
              <a:solidFill>
                <a:srgbClr val="F18D6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New shape"/>
          <p:cNvSpPr/>
          <p:nvPr>
            <p:custDataLst>
              <p:tags r:id="rId5"/>
            </p:custDataLst>
          </p:nvPr>
        </p:nvSpPr>
        <p:spPr>
          <a:xfrm>
            <a:off x="4430014" y="2636912"/>
            <a:ext cx="2744215" cy="1893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技术装备是军队实力的重要体现，持续进行技术装备的更新换代，提高军队的战斗力和应对复杂战场环境的能力。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New shape"/>
          <p:cNvSpPr/>
          <p:nvPr>
            <p:custDataLst>
              <p:tags r:id="rId6"/>
            </p:custDataLst>
          </p:nvPr>
        </p:nvSpPr>
        <p:spPr>
          <a:xfrm>
            <a:off x="4404950" y="1686928"/>
            <a:ext cx="2580660" cy="528616"/>
          </a:xfrm>
          <a:prstGeom prst="roundRect">
            <a:avLst>
              <a:gd name="adj" fmla="val 10888"/>
            </a:avLst>
          </a:prstGeom>
          <a:solidFill>
            <a:srgbClr val="FFE1D4"/>
          </a:solidFill>
          <a:ln w="6350">
            <a:solidFill>
              <a:srgbClr val="C220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2000" b="1" i="0">
                <a:solidFill>
                  <a:srgbClr val="F18D6B"/>
                </a:solidFill>
                <a:latin typeface="微软雅黑" panose="020B0503020204020204" charset="-122"/>
                <a:ea typeface="微软雅黑" panose="020B0503020204020204" charset="-122"/>
              </a:rPr>
              <a:t>技术装备的更新换代</a:t>
            </a:r>
            <a:endParaRPr sz="2000" b="1" i="0">
              <a:solidFill>
                <a:srgbClr val="F18D6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New shape"/>
          <p:cNvSpPr/>
          <p:nvPr>
            <p:custDataLst>
              <p:tags r:id="rId7"/>
            </p:custDataLst>
          </p:nvPr>
        </p:nvSpPr>
        <p:spPr>
          <a:xfrm>
            <a:off x="7294705" y="2636911"/>
            <a:ext cx="2744216" cy="1893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人才是军队建设的核心，通过科学的人才培养和选拔机制，培养一支具有高素质、专业化的军事人才队伍，为军队的强大提供智力支持。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New shape"/>
          <p:cNvSpPr/>
          <p:nvPr>
            <p:custDataLst>
              <p:tags r:id="rId8"/>
            </p:custDataLst>
          </p:nvPr>
        </p:nvSpPr>
        <p:spPr>
          <a:xfrm>
            <a:off x="7301229" y="1673344"/>
            <a:ext cx="2532802" cy="562439"/>
          </a:xfrm>
          <a:prstGeom prst="roundRect">
            <a:avLst>
              <a:gd name="adj" fmla="val 20033"/>
            </a:avLst>
          </a:prstGeom>
          <a:solidFill>
            <a:srgbClr val="FFE1D4"/>
          </a:solidFill>
          <a:ln w="6350">
            <a:solidFill>
              <a:srgbClr val="C220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2000" b="1" i="0">
                <a:solidFill>
                  <a:srgbClr val="F18D6B"/>
                </a:solidFill>
                <a:latin typeface="微软雅黑" panose="020B0503020204020204" charset="-122"/>
                <a:ea typeface="微软雅黑" panose="020B0503020204020204" charset="-122"/>
              </a:rPr>
              <a:t>人才培养与选拔</a:t>
            </a:r>
            <a:endParaRPr sz="2000" b="1" i="0">
              <a:solidFill>
                <a:srgbClr val="F18D6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3205"/>
            <a:ext cx="9369360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3000" b="1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强化科技创新</a:t>
            </a:r>
            <a:endParaRPr sz="3000" b="1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New shape"/>
          <p:cNvSpPr/>
          <p:nvPr>
            <p:custDataLst>
              <p:tags r:id="rId3"/>
            </p:custDataLst>
          </p:nvPr>
        </p:nvSpPr>
        <p:spPr>
          <a:xfrm>
            <a:off x="1774800" y="1555200"/>
            <a:ext cx="8016003" cy="1407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r>
              <a:rPr sz="2100" b="1" i="0">
                <a:solidFill>
                  <a:srgbClr val="F18D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科技引领军事革新</a:t>
            </a:r>
            <a:br>
              <a:rPr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endParaRPr sz="1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新时代的强军，离不开科技创新的引领。科技是军队建设的重要支撑，决定了军队的战斗力和战略威慑力。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New shape"/>
          <p:cNvSpPr/>
          <p:nvPr>
            <p:custDataLst>
              <p:tags r:id="rId4"/>
            </p:custDataLst>
          </p:nvPr>
        </p:nvSpPr>
        <p:spPr>
          <a:xfrm>
            <a:off x="1774800" y="3089496"/>
            <a:ext cx="8016003" cy="1407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r>
              <a:rPr sz="2100" b="1" i="0">
                <a:solidFill>
                  <a:srgbClr val="F18D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强化军民融合</a:t>
            </a:r>
            <a:br>
              <a:rPr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endParaRPr sz="1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军民融合是新时代强军之路的重要途径。通过军民融合，可以将先进的科技成果转化为军事实力，提高军队的现代化水平。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New shape"/>
          <p:cNvSpPr/>
          <p:nvPr>
            <p:custDataLst>
              <p:tags r:id="rId5"/>
            </p:custDataLst>
          </p:nvPr>
        </p:nvSpPr>
        <p:spPr>
          <a:xfrm>
            <a:off x="1774800" y="4623792"/>
            <a:ext cx="8016003" cy="1407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r>
              <a:rPr sz="2100" b="1" i="0">
                <a:solidFill>
                  <a:srgbClr val="F18D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人才培养与科技驱动</a:t>
            </a:r>
            <a:br>
              <a:rPr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endParaRPr sz="1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人才是军队建设的关键，而科技则是驱动军队发展的强大动力。强化科技创新，需要培养一支高素质的军事科研人才队伍，为军队建设提供智力支持。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New shape"/>
          <p:cNvSpPr/>
          <p:nvPr>
            <p:custDataLst>
              <p:tags r:id="rId6"/>
            </p:custDataLst>
          </p:nvPr>
        </p:nvSpPr>
        <p:spPr>
          <a:xfrm>
            <a:off x="1270800" y="1555200"/>
            <a:ext cx="360000" cy="370800"/>
          </a:xfrm>
          <a:prstGeom prst="roundRect">
            <a:avLst>
              <a:gd name="adj" fmla="val 8819"/>
            </a:avLst>
          </a:prstGeom>
          <a:solidFill>
            <a:srgbClr val="C2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New shape"/>
          <p:cNvSpPr/>
          <p:nvPr>
            <p:custDataLst>
              <p:tags r:id="rId7"/>
            </p:custDataLst>
          </p:nvPr>
        </p:nvSpPr>
        <p:spPr>
          <a:xfrm>
            <a:off x="1270800" y="3089496"/>
            <a:ext cx="360000" cy="370800"/>
          </a:xfrm>
          <a:prstGeom prst="roundRect">
            <a:avLst>
              <a:gd name="adj" fmla="val 8819"/>
            </a:avLst>
          </a:prstGeom>
          <a:solidFill>
            <a:srgbClr val="C2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New shape"/>
          <p:cNvSpPr/>
          <p:nvPr>
            <p:custDataLst>
              <p:tags r:id="rId8"/>
            </p:custDataLst>
          </p:nvPr>
        </p:nvSpPr>
        <p:spPr>
          <a:xfrm>
            <a:off x="1270800" y="4623792"/>
            <a:ext cx="360000" cy="370800"/>
          </a:xfrm>
          <a:prstGeom prst="roundRect">
            <a:avLst>
              <a:gd name="adj" fmla="val 8819"/>
            </a:avLst>
          </a:prstGeom>
          <a:solidFill>
            <a:srgbClr val="C2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en-US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3205"/>
            <a:ext cx="9369360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3000" b="1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深化军事改革</a:t>
            </a:r>
            <a:endParaRPr sz="3000" b="1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New shape"/>
          <p:cNvSpPr/>
          <p:nvPr/>
        </p:nvSpPr>
        <p:spPr>
          <a:xfrm>
            <a:off x="1558800" y="1627200"/>
            <a:ext cx="2744215" cy="2488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r>
              <a:rPr sz="2100" b="1" i="0">
                <a:solidFill>
                  <a:srgbClr val="F18D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军事改革的必要性</a:t>
            </a:r>
            <a:br>
              <a:rPr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endParaRPr sz="1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新时代中国特色社会主义思想强调，军队必须与时俱进，适应新的战争形态和科技发展，深化军事改革是实现这一目标的必然选择。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4430015" y="1627200"/>
            <a:ext cx="2744215" cy="2488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r>
              <a:rPr sz="2100" b="1" i="0">
                <a:solidFill>
                  <a:srgbClr val="F18D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军事改革的目标</a:t>
            </a:r>
            <a:br>
              <a:rPr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endParaRPr sz="1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军事改革的目标是建设一支具有中国特色、世界一流的军队，这需要我们在理论、组织、装备、人才等各个方面进行全面的改革和创新。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New shape"/>
          <p:cNvSpPr/>
          <p:nvPr/>
        </p:nvSpPr>
        <p:spPr>
          <a:xfrm>
            <a:off x="7301229" y="1627200"/>
            <a:ext cx="2744216" cy="28489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r>
              <a:rPr sz="2100" b="1" i="0">
                <a:solidFill>
                  <a:srgbClr val="F18D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军事改革的实施</a:t>
            </a:r>
            <a:br>
              <a:rPr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endParaRPr sz="1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军事改革的实施需要我们坚持问题导向，以战斗力为唯一的标准和指向，不断推动军队现代化，提高军队的战斗力和应对各种安全威胁的能力。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70942" t="53750" r="5060"/>
          <a:stretch>
            <a:fillRect/>
          </a:stretch>
        </p:blipFill>
        <p:spPr>
          <a:xfrm flipH="1">
            <a:off x="88" y="2924944"/>
            <a:ext cx="5244372" cy="5053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802880" y="0"/>
            <a:ext cx="4389120" cy="6858000"/>
          </a:xfrm>
          <a:prstGeom prst="rect">
            <a:avLst/>
          </a:prstGeom>
          <a:ln>
            <a:noFill/>
          </a:ln>
        </p:spPr>
      </p:pic>
      <p:pic>
        <p:nvPicPr>
          <p:cNvPr id="3" name="New picture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66800" y="835200"/>
            <a:ext cx="925200" cy="925200"/>
          </a:xfrm>
          <a:prstGeom prst="rect">
            <a:avLst/>
          </a:prstGeom>
          <a:ln>
            <a:noFill/>
          </a:ln>
        </p:spPr>
      </p:pic>
      <p:sp>
        <p:nvSpPr>
          <p:cNvPr id="4" name="New shape"/>
          <p:cNvSpPr/>
          <p:nvPr/>
        </p:nvSpPr>
        <p:spPr>
          <a:xfrm>
            <a:off x="986400" y="926960"/>
            <a:ext cx="5776571" cy="1198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4800" b="1" i="0">
                <a:solidFill>
                  <a:srgbClr val="F18D6B"/>
                </a:solidFill>
                <a:latin typeface="微软雅黑" panose="020B0503020204020204" charset="-122"/>
              </a:rPr>
              <a:t>0</a:t>
            </a:r>
            <a:r>
              <a:rPr lang="en-US" sz="4800" b="1" i="0">
                <a:solidFill>
                  <a:srgbClr val="F18D6B"/>
                </a:solidFill>
                <a:latin typeface="微软雅黑" panose="020B0503020204020204" charset="-122"/>
              </a:rPr>
              <a:t>4</a:t>
            </a:r>
            <a:endParaRPr lang="en-US" sz="4800" b="1" i="0">
              <a:solidFill>
                <a:srgbClr val="F18D6B"/>
              </a:solidFill>
              <a:latin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986400" y="1894141"/>
            <a:ext cx="5771526" cy="23069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4800" b="1" i="0">
                <a:solidFill>
                  <a:srgbClr val="C22020"/>
                </a:solidFill>
                <a:latin typeface="微软雅黑" panose="020B0503020204020204" charset="-122"/>
                <a:ea typeface="微软雅黑" panose="020B0503020204020204" charset="-122"/>
              </a:rPr>
              <a:t>实现中国梦强军梦的途径</a:t>
            </a:r>
            <a:endParaRPr sz="4800" b="1" i="0">
              <a:solidFill>
                <a:srgbClr val="C2202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3205"/>
            <a:ext cx="9369360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3000" b="1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坚持党对军队绝对领导</a:t>
            </a:r>
            <a:endParaRPr sz="3000" b="1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New shape"/>
          <p:cNvSpPr/>
          <p:nvPr>
            <p:custDataLst>
              <p:tags r:id="rId3"/>
            </p:custDataLst>
          </p:nvPr>
        </p:nvSpPr>
        <p:spPr>
          <a:xfrm>
            <a:off x="6458401" y="1555200"/>
            <a:ext cx="4545078" cy="1493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r>
              <a:rPr sz="2100" b="1" i="0">
                <a:solidFill>
                  <a:srgbClr val="F18D6B"/>
                </a:solidFill>
                <a:latin typeface="微软雅黑" panose="020B0503020204020204" charset="-122"/>
                <a:ea typeface="微软雅黑" panose="020B0503020204020204" charset="-122"/>
              </a:rPr>
              <a:t>党的领导是军队的魂</a:t>
            </a:r>
            <a:endParaRPr sz="2100" b="1" i="0">
              <a:solidFill>
                <a:srgbClr val="F18D6B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坚持党对军队的绝对领导，是实现中国梦强军梦的根本保证。党对军队的领导，不仅是政治原则，更是军事战略的要求。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New shape"/>
          <p:cNvSpPr/>
          <p:nvPr>
            <p:custDataLst>
              <p:tags r:id="rId4"/>
            </p:custDataLst>
          </p:nvPr>
        </p:nvSpPr>
        <p:spPr>
          <a:xfrm>
            <a:off x="981860" y="2390401"/>
            <a:ext cx="4545077" cy="1493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r"/>
            <a:r>
              <a:rPr sz="2100" b="1" i="0">
                <a:solidFill>
                  <a:srgbClr val="F18D6B"/>
                </a:solidFill>
                <a:latin typeface="微软雅黑" panose="020B0503020204020204" charset="-122"/>
                <a:ea typeface="微软雅黑" panose="020B0503020204020204" charset="-122"/>
              </a:rPr>
              <a:t>党的指导是军队的力量</a:t>
            </a:r>
            <a:endParaRPr sz="2100" b="1" i="0">
              <a:solidFill>
                <a:srgbClr val="F18D6B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党对军队的绝对领导，赋予了军队强大的战斗力和凝聚力。党的领导，使军队始终保持高度的政治觉悟和坚定的理想信念。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New shape"/>
          <p:cNvSpPr/>
          <p:nvPr>
            <p:custDataLst>
              <p:tags r:id="rId5"/>
            </p:custDataLst>
          </p:nvPr>
        </p:nvSpPr>
        <p:spPr>
          <a:xfrm>
            <a:off x="6458401" y="3365807"/>
            <a:ext cx="4554174" cy="1853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r>
              <a:rPr sz="2100" b="1" i="0">
                <a:solidFill>
                  <a:srgbClr val="F18D6B"/>
                </a:solidFill>
                <a:latin typeface="微软雅黑" panose="020B0503020204020204" charset="-122"/>
                <a:ea typeface="微软雅黑" panose="020B0503020204020204" charset="-122"/>
              </a:rPr>
              <a:t>党的领导是军队的方向</a:t>
            </a:r>
            <a:endParaRPr sz="2100" b="1" i="0">
              <a:solidFill>
                <a:srgbClr val="F18D6B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党对军队的绝对领导，确保了军队始终沿着正确的方向前进。党的领导，使军队始终坚持党的基本路线和基本方针，始终保持与时俱进的发展动力。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New shape"/>
          <p:cNvSpPr/>
          <p:nvPr>
            <p:custDataLst>
              <p:tags r:id="rId6"/>
            </p:custDataLst>
          </p:nvPr>
        </p:nvSpPr>
        <p:spPr>
          <a:xfrm>
            <a:off x="5965200" y="1926000"/>
            <a:ext cx="39600" cy="464400"/>
          </a:xfrm>
          <a:prstGeom prst="rect">
            <a:avLst/>
          </a:prstGeom>
          <a:solidFill>
            <a:srgbClr val="F18D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New shape"/>
          <p:cNvSpPr/>
          <p:nvPr>
            <p:custDataLst>
              <p:tags r:id="rId7"/>
            </p:custDataLst>
          </p:nvPr>
        </p:nvSpPr>
        <p:spPr>
          <a:xfrm>
            <a:off x="6152400" y="1735740"/>
            <a:ext cx="309600" cy="39600"/>
          </a:xfrm>
          <a:prstGeom prst="rect">
            <a:avLst/>
          </a:prstGeom>
          <a:solidFill>
            <a:srgbClr val="F18D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New shape"/>
          <p:cNvSpPr/>
          <p:nvPr>
            <p:custDataLst>
              <p:tags r:id="rId8"/>
            </p:custDataLst>
          </p:nvPr>
        </p:nvSpPr>
        <p:spPr>
          <a:xfrm>
            <a:off x="5806800" y="1555200"/>
            <a:ext cx="360000" cy="370800"/>
          </a:xfrm>
          <a:prstGeom prst="roundRect">
            <a:avLst>
              <a:gd name="adj" fmla="val 8819"/>
            </a:avLst>
          </a:prstGeom>
          <a:solidFill>
            <a:srgbClr val="C2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New shape"/>
          <p:cNvSpPr/>
          <p:nvPr>
            <p:custDataLst>
              <p:tags r:id="rId9"/>
            </p:custDataLst>
          </p:nvPr>
        </p:nvSpPr>
        <p:spPr>
          <a:xfrm>
            <a:off x="5965200" y="2761201"/>
            <a:ext cx="39600" cy="604606"/>
          </a:xfrm>
          <a:prstGeom prst="rect">
            <a:avLst/>
          </a:prstGeom>
          <a:solidFill>
            <a:srgbClr val="F18D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New shape"/>
          <p:cNvSpPr/>
          <p:nvPr>
            <p:custDataLst>
              <p:tags r:id="rId10"/>
            </p:custDataLst>
          </p:nvPr>
        </p:nvSpPr>
        <p:spPr>
          <a:xfrm>
            <a:off x="5515200" y="2570941"/>
            <a:ext cx="309600" cy="39600"/>
          </a:xfrm>
          <a:prstGeom prst="rect">
            <a:avLst/>
          </a:prstGeom>
          <a:solidFill>
            <a:srgbClr val="F18D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New shape"/>
          <p:cNvSpPr/>
          <p:nvPr>
            <p:custDataLst>
              <p:tags r:id="rId11"/>
            </p:custDataLst>
          </p:nvPr>
        </p:nvSpPr>
        <p:spPr>
          <a:xfrm>
            <a:off x="5806800" y="2390401"/>
            <a:ext cx="360000" cy="370800"/>
          </a:xfrm>
          <a:prstGeom prst="roundRect">
            <a:avLst>
              <a:gd name="adj" fmla="val 8819"/>
            </a:avLst>
          </a:prstGeom>
          <a:solidFill>
            <a:srgbClr val="C2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New shape"/>
          <p:cNvSpPr/>
          <p:nvPr>
            <p:custDataLst>
              <p:tags r:id="rId12"/>
            </p:custDataLst>
          </p:nvPr>
        </p:nvSpPr>
        <p:spPr>
          <a:xfrm>
            <a:off x="5965200" y="3736607"/>
            <a:ext cx="39600" cy="457200"/>
          </a:xfrm>
          <a:prstGeom prst="rect">
            <a:avLst/>
          </a:prstGeom>
          <a:solidFill>
            <a:srgbClr val="F18D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New shape"/>
          <p:cNvSpPr/>
          <p:nvPr>
            <p:custDataLst>
              <p:tags r:id="rId13"/>
            </p:custDataLst>
          </p:nvPr>
        </p:nvSpPr>
        <p:spPr>
          <a:xfrm>
            <a:off x="6152400" y="3546347"/>
            <a:ext cx="309600" cy="39600"/>
          </a:xfrm>
          <a:prstGeom prst="rect">
            <a:avLst/>
          </a:prstGeom>
          <a:solidFill>
            <a:srgbClr val="F18D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New shape"/>
          <p:cNvSpPr/>
          <p:nvPr>
            <p:custDataLst>
              <p:tags r:id="rId14"/>
            </p:custDataLst>
          </p:nvPr>
        </p:nvSpPr>
        <p:spPr>
          <a:xfrm>
            <a:off x="5806800" y="3365807"/>
            <a:ext cx="360000" cy="370800"/>
          </a:xfrm>
          <a:prstGeom prst="roundRect">
            <a:avLst>
              <a:gd name="adj" fmla="val 8819"/>
            </a:avLst>
          </a:prstGeom>
          <a:solidFill>
            <a:srgbClr val="C2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en-US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3205"/>
            <a:ext cx="9369360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3000" b="1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推动军民融合深度发展</a:t>
            </a:r>
            <a:endParaRPr sz="3000" b="1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New shape"/>
          <p:cNvSpPr/>
          <p:nvPr>
            <p:custDataLst>
              <p:tags r:id="rId3"/>
            </p:custDataLst>
          </p:nvPr>
        </p:nvSpPr>
        <p:spPr>
          <a:xfrm>
            <a:off x="1558800" y="2402271"/>
            <a:ext cx="2744215" cy="1893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军民融合是新时代中国特色社会主义思想的重要组成部分，其实质上是实现军事与民用资源的优化配置和高效利用。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New shape"/>
          <p:cNvSpPr/>
          <p:nvPr>
            <p:custDataLst>
              <p:tags r:id="rId4"/>
            </p:custDataLst>
          </p:nvPr>
        </p:nvSpPr>
        <p:spPr>
          <a:xfrm>
            <a:off x="1556530" y="1627201"/>
            <a:ext cx="2532802" cy="648071"/>
          </a:xfrm>
          <a:prstGeom prst="roundRect">
            <a:avLst>
              <a:gd name="adj" fmla="val 20033"/>
            </a:avLst>
          </a:prstGeom>
          <a:solidFill>
            <a:srgbClr val="FFE1D4"/>
          </a:solidFill>
          <a:ln w="6350">
            <a:solidFill>
              <a:srgbClr val="C220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2100" b="1" i="0">
                <a:solidFill>
                  <a:srgbClr val="F18D6B"/>
                </a:solidFill>
                <a:latin typeface="微软雅黑" panose="020B0503020204020204" charset="-122"/>
                <a:ea typeface="微软雅黑" panose="020B0503020204020204" charset="-122"/>
              </a:rPr>
              <a:t>军民融合的实质</a:t>
            </a:r>
            <a:endParaRPr sz="2100" b="1" i="0">
              <a:solidFill>
                <a:srgbClr val="F18D6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New shape"/>
          <p:cNvSpPr/>
          <p:nvPr>
            <p:custDataLst>
              <p:tags r:id="rId5"/>
            </p:custDataLst>
          </p:nvPr>
        </p:nvSpPr>
        <p:spPr>
          <a:xfrm>
            <a:off x="4430015" y="2402271"/>
            <a:ext cx="2744215" cy="1533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军民融合能够充分发挥军队在科技、人才等方面的优势，推动我国科技创新和产业发展，提升国家综合实力。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New shape"/>
          <p:cNvSpPr/>
          <p:nvPr>
            <p:custDataLst>
              <p:tags r:id="rId6"/>
            </p:custDataLst>
          </p:nvPr>
        </p:nvSpPr>
        <p:spPr>
          <a:xfrm>
            <a:off x="4427745" y="1627201"/>
            <a:ext cx="2532802" cy="648071"/>
          </a:xfrm>
          <a:prstGeom prst="roundRect">
            <a:avLst>
              <a:gd name="adj" fmla="val 20033"/>
            </a:avLst>
          </a:prstGeom>
          <a:solidFill>
            <a:srgbClr val="FFE1D4"/>
          </a:solidFill>
          <a:ln w="6350">
            <a:solidFill>
              <a:srgbClr val="C220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2100" b="1" i="0">
                <a:solidFill>
                  <a:srgbClr val="F18D6B"/>
                </a:solidFill>
                <a:latin typeface="微软雅黑" panose="020B0503020204020204" charset="-122"/>
                <a:ea typeface="微软雅黑" panose="020B0503020204020204" charset="-122"/>
              </a:rPr>
              <a:t>军民融合的优势</a:t>
            </a:r>
            <a:endParaRPr sz="2100" b="1" i="0">
              <a:solidFill>
                <a:srgbClr val="F18D6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New shape"/>
          <p:cNvSpPr/>
          <p:nvPr>
            <p:custDataLst>
              <p:tags r:id="rId7"/>
            </p:custDataLst>
          </p:nvPr>
        </p:nvSpPr>
        <p:spPr>
          <a:xfrm>
            <a:off x="7301229" y="2402270"/>
            <a:ext cx="2744216" cy="1893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近年来，我国在军民融合方面取得了显著成果，如航天、网络安全等领域的军民深度融合，为国家安全和发展提供了有力支撑。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New shape"/>
          <p:cNvSpPr/>
          <p:nvPr>
            <p:custDataLst>
              <p:tags r:id="rId8"/>
            </p:custDataLst>
          </p:nvPr>
        </p:nvSpPr>
        <p:spPr>
          <a:xfrm>
            <a:off x="7298959" y="1627201"/>
            <a:ext cx="2532802" cy="648071"/>
          </a:xfrm>
          <a:prstGeom prst="roundRect">
            <a:avLst>
              <a:gd name="adj" fmla="val 20033"/>
            </a:avLst>
          </a:prstGeom>
          <a:solidFill>
            <a:srgbClr val="FFE1D4"/>
          </a:solidFill>
          <a:ln w="6350">
            <a:solidFill>
              <a:srgbClr val="C220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2100" b="1" i="0">
                <a:solidFill>
                  <a:srgbClr val="F18D6B"/>
                </a:solidFill>
                <a:latin typeface="微软雅黑" panose="020B0503020204020204" charset="-122"/>
                <a:ea typeface="微软雅黑" panose="020B0503020204020204" charset="-122"/>
              </a:rPr>
              <a:t>军民融合的实践</a:t>
            </a:r>
            <a:endParaRPr sz="2100" b="1" i="0">
              <a:solidFill>
                <a:srgbClr val="F18D6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3205"/>
            <a:ext cx="9369360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3000" b="1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构建现代军事力量体系</a:t>
            </a:r>
            <a:endParaRPr sz="3000" b="1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New shape"/>
          <p:cNvSpPr/>
          <p:nvPr>
            <p:custDataLst>
              <p:tags r:id="rId3"/>
            </p:custDataLst>
          </p:nvPr>
        </p:nvSpPr>
        <p:spPr>
          <a:xfrm>
            <a:off x="1774800" y="1555200"/>
            <a:ext cx="8016003" cy="1407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r>
              <a:rPr sz="2100" b="1" i="0">
                <a:solidFill>
                  <a:srgbClr val="F18D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军事技术革新</a:t>
            </a:r>
            <a:br>
              <a:rPr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endParaRPr sz="1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实现现代军事力量体系，首要任务是军事技术的革新。这包括信息化、智能化等高新技术的引入，以提高军队作战效能和应对复杂战场环境的能力。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New shape"/>
          <p:cNvSpPr/>
          <p:nvPr>
            <p:custDataLst>
              <p:tags r:id="rId4"/>
            </p:custDataLst>
          </p:nvPr>
        </p:nvSpPr>
        <p:spPr>
          <a:xfrm>
            <a:off x="1774800" y="3089496"/>
            <a:ext cx="8016003" cy="1407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r>
              <a:rPr sz="2100" b="1" i="0">
                <a:solidFill>
                  <a:srgbClr val="F18D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人才培养与选拔</a:t>
            </a:r>
            <a:br>
              <a:rPr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endParaRPr sz="1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建设现代军事力量体系，离不开人才的培养与选拔。要注重培养具备高素质、专业能力的军事人才，提高军队整体素质和战斗力。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New shape"/>
          <p:cNvSpPr/>
          <p:nvPr>
            <p:custDataLst>
              <p:tags r:id="rId5"/>
            </p:custDataLst>
          </p:nvPr>
        </p:nvSpPr>
        <p:spPr>
          <a:xfrm>
            <a:off x="1774800" y="4623792"/>
            <a:ext cx="8016003" cy="1407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r>
              <a:rPr sz="2100" b="1" i="0">
                <a:solidFill>
                  <a:srgbClr val="F18D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战略思维与战略规划</a:t>
            </a:r>
            <a:br>
              <a:rPr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endParaRPr sz="1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构建现代军事力量体系，需要强化战略思维和战略规划。通过深入研究国内外形势，制定科学合理的战略方针，确保国家的安全和发展利益得到有效保障。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New shape"/>
          <p:cNvSpPr/>
          <p:nvPr>
            <p:custDataLst>
              <p:tags r:id="rId6"/>
            </p:custDataLst>
          </p:nvPr>
        </p:nvSpPr>
        <p:spPr>
          <a:xfrm>
            <a:off x="1270800" y="1555200"/>
            <a:ext cx="360000" cy="370800"/>
          </a:xfrm>
          <a:prstGeom prst="roundRect">
            <a:avLst>
              <a:gd name="adj" fmla="val 8819"/>
            </a:avLst>
          </a:prstGeom>
          <a:solidFill>
            <a:srgbClr val="C2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New shape"/>
          <p:cNvSpPr/>
          <p:nvPr>
            <p:custDataLst>
              <p:tags r:id="rId7"/>
            </p:custDataLst>
          </p:nvPr>
        </p:nvSpPr>
        <p:spPr>
          <a:xfrm>
            <a:off x="1270800" y="3089496"/>
            <a:ext cx="360000" cy="370800"/>
          </a:xfrm>
          <a:prstGeom prst="roundRect">
            <a:avLst>
              <a:gd name="adj" fmla="val 8819"/>
            </a:avLst>
          </a:prstGeom>
          <a:solidFill>
            <a:srgbClr val="C2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New shape"/>
          <p:cNvSpPr/>
          <p:nvPr>
            <p:custDataLst>
              <p:tags r:id="rId8"/>
            </p:custDataLst>
          </p:nvPr>
        </p:nvSpPr>
        <p:spPr>
          <a:xfrm>
            <a:off x="1270800" y="4623792"/>
            <a:ext cx="360000" cy="370800"/>
          </a:xfrm>
          <a:prstGeom prst="roundRect">
            <a:avLst>
              <a:gd name="adj" fmla="val 8819"/>
            </a:avLst>
          </a:prstGeom>
          <a:solidFill>
            <a:srgbClr val="C2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en-US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t="45643" r="45627" b="12342"/>
          <a:stretch>
            <a:fillRect/>
          </a:stretch>
        </p:blipFill>
        <p:spPr>
          <a:xfrm>
            <a:off x="6629577" y="1484784"/>
            <a:ext cx="5562423" cy="58118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New shape"/>
          <p:cNvSpPr/>
          <p:nvPr/>
        </p:nvSpPr>
        <p:spPr>
          <a:xfrm>
            <a:off x="611778" y="2631242"/>
            <a:ext cx="11038043" cy="1198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4800" b="1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谢 谢 大 家</a:t>
            </a:r>
            <a:endParaRPr sz="4800" b="1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l="70942" t="53750" r="5060"/>
          <a:stretch>
            <a:fillRect/>
          </a:stretch>
        </p:blipFill>
        <p:spPr>
          <a:xfrm flipH="1">
            <a:off x="0" y="2924944"/>
            <a:ext cx="5244372" cy="505304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660400" y="2036435"/>
            <a:ext cx="652071" cy="651089"/>
          </a:xfrm>
          <a:custGeom>
            <a:avLst/>
            <a:gdLst>
              <a:gd name="connsiteX0" fmla="*/ 364161 w 739469"/>
              <a:gd name="connsiteY0" fmla="*/ 407871 h 738355"/>
              <a:gd name="connsiteX1" fmla="*/ 272818 w 739469"/>
              <a:gd name="connsiteY1" fmla="*/ 412443 h 738355"/>
              <a:gd name="connsiteX2" fmla="*/ 94526 w 739469"/>
              <a:gd name="connsiteY2" fmla="*/ 505193 h 738355"/>
              <a:gd name="connsiteX3" fmla="*/ 48898 w 739469"/>
              <a:gd name="connsiteY3" fmla="*/ 477675 h 738355"/>
              <a:gd name="connsiteX4" fmla="*/ 20678 w 739469"/>
              <a:gd name="connsiteY4" fmla="*/ 432048 h 738355"/>
              <a:gd name="connsiteX5" fmla="*/ 6875 w 739469"/>
              <a:gd name="connsiteY5" fmla="*/ 380617 h 738355"/>
              <a:gd name="connsiteX6" fmla="*/ 15579 w 739469"/>
              <a:gd name="connsiteY6" fmla="*/ 323385 h 738355"/>
              <a:gd name="connsiteX7" fmla="*/ 198178 w 739469"/>
              <a:gd name="connsiteY7" fmla="*/ 309582 h 738355"/>
              <a:gd name="connsiteX8" fmla="*/ 258312 w 739469"/>
              <a:gd name="connsiteY8" fmla="*/ 274768 h 738355"/>
              <a:gd name="connsiteX9" fmla="*/ 235893 w 739469"/>
              <a:gd name="connsiteY9" fmla="*/ 122587 h 738355"/>
              <a:gd name="connsiteX10" fmla="*/ 168463 w 739469"/>
              <a:gd name="connsiteY10" fmla="*/ 108785 h 738355"/>
              <a:gd name="connsiteX11" fmla="*/ 124945 w 739469"/>
              <a:gd name="connsiteY11" fmla="*/ 94982 h 738355"/>
              <a:gd name="connsiteX12" fmla="*/ 86526 w 739469"/>
              <a:gd name="connsiteY12" fmla="*/ 86278 h 738355"/>
              <a:gd name="connsiteX13" fmla="*/ 48810 w 739469"/>
              <a:gd name="connsiteY13" fmla="*/ 73267 h 738355"/>
              <a:gd name="connsiteX14" fmla="*/ 14172 w 739469"/>
              <a:gd name="connsiteY14" fmla="*/ 54453 h 738355"/>
              <a:gd name="connsiteX15" fmla="*/ 530057 w 739469"/>
              <a:gd name="connsiteY15" fmla="*/ 68959 h 738355"/>
              <a:gd name="connsiteX16" fmla="*/ 524254 w 739469"/>
              <a:gd name="connsiteY16" fmla="*/ 167512 h 738355"/>
              <a:gd name="connsiteX17" fmla="*/ 565574 w 739469"/>
              <a:gd name="connsiteY17" fmla="*/ 219645 h 738355"/>
              <a:gd name="connsiteX18" fmla="*/ 664127 w 739469"/>
              <a:gd name="connsiteY18" fmla="*/ 193535 h 738355"/>
              <a:gd name="connsiteX19" fmla="*/ 706853 w 739469"/>
              <a:gd name="connsiteY19" fmla="*/ 219645 h 738355"/>
              <a:gd name="connsiteX20" fmla="*/ 739470 w 739469"/>
              <a:gd name="connsiteY20" fmla="*/ 255866 h 738355"/>
              <a:gd name="connsiteX21" fmla="*/ 651115 w 739469"/>
              <a:gd name="connsiteY21" fmla="*/ 289889 h 738355"/>
              <a:gd name="connsiteX22" fmla="*/ 655423 w 739469"/>
              <a:gd name="connsiteY22" fmla="*/ 372529 h 738355"/>
              <a:gd name="connsiteX23" fmla="*/ 418141 w 739469"/>
              <a:gd name="connsiteY23" fmla="*/ 716540 h 738355"/>
              <a:gd name="connsiteX24" fmla="*/ 390887 w 739469"/>
              <a:gd name="connsiteY24" fmla="*/ 726123 h 738355"/>
              <a:gd name="connsiteX25" fmla="*/ 367678 w 739469"/>
              <a:gd name="connsiteY25" fmla="*/ 726123 h 738355"/>
              <a:gd name="connsiteX26" fmla="*/ 350271 w 739469"/>
              <a:gd name="connsiteY26" fmla="*/ 692803 h 738355"/>
              <a:gd name="connsiteX27" fmla="*/ 395898 w 739469"/>
              <a:gd name="connsiteY27" fmla="*/ 449367 h 738355"/>
              <a:gd name="connsiteX28" fmla="*/ 364161 w 739469"/>
              <a:gd name="connsiteY28" fmla="*/ 407871 h 738355"/>
            </a:gdLst>
            <a:ahLst/>
            <a:cxnLst/>
            <a:rect l="l" t="t" r="r" b="b"/>
            <a:pathLst>
              <a:path w="739469" h="738355">
                <a:moveTo>
                  <a:pt x="364161" y="407871"/>
                </a:moveTo>
                <a:cubicBezTo>
                  <a:pt x="317039" y="410772"/>
                  <a:pt x="277213" y="410684"/>
                  <a:pt x="272818" y="412443"/>
                </a:cubicBezTo>
                <a:cubicBezTo>
                  <a:pt x="265521" y="415344"/>
                  <a:pt x="203980" y="473280"/>
                  <a:pt x="94526" y="505193"/>
                </a:cubicBezTo>
                <a:cubicBezTo>
                  <a:pt x="76943" y="510292"/>
                  <a:pt x="53206" y="494291"/>
                  <a:pt x="48898" y="477675"/>
                </a:cubicBezTo>
                <a:cubicBezTo>
                  <a:pt x="35096" y="471873"/>
                  <a:pt x="19886" y="455961"/>
                  <a:pt x="20678" y="432048"/>
                </a:cubicBezTo>
                <a:cubicBezTo>
                  <a:pt x="5468" y="419740"/>
                  <a:pt x="-1037" y="396530"/>
                  <a:pt x="6875" y="380617"/>
                </a:cubicBezTo>
                <a:cubicBezTo>
                  <a:pt x="-1829" y="363914"/>
                  <a:pt x="-5433" y="326989"/>
                  <a:pt x="15579" y="323385"/>
                </a:cubicBezTo>
                <a:cubicBezTo>
                  <a:pt x="30700" y="320747"/>
                  <a:pt x="169869" y="312483"/>
                  <a:pt x="198178" y="309582"/>
                </a:cubicBezTo>
                <a:cubicBezTo>
                  <a:pt x="226399" y="306681"/>
                  <a:pt x="247410" y="288571"/>
                  <a:pt x="258312" y="274768"/>
                </a:cubicBezTo>
                <a:cubicBezTo>
                  <a:pt x="251015" y="215337"/>
                  <a:pt x="227190" y="176215"/>
                  <a:pt x="235893" y="122587"/>
                </a:cubicBezTo>
                <a:cubicBezTo>
                  <a:pt x="202574" y="127686"/>
                  <a:pt x="175056" y="121181"/>
                  <a:pt x="168463" y="108785"/>
                </a:cubicBezTo>
                <a:cubicBezTo>
                  <a:pt x="146748" y="109488"/>
                  <a:pt x="127143" y="103686"/>
                  <a:pt x="124945" y="94982"/>
                </a:cubicBezTo>
                <a:cubicBezTo>
                  <a:pt x="110439" y="97883"/>
                  <a:pt x="84416" y="97180"/>
                  <a:pt x="86526" y="86278"/>
                </a:cubicBezTo>
                <a:cubicBezTo>
                  <a:pt x="69822" y="89180"/>
                  <a:pt x="46701" y="89180"/>
                  <a:pt x="48810" y="73267"/>
                </a:cubicBezTo>
                <a:cubicBezTo>
                  <a:pt x="27887" y="77663"/>
                  <a:pt x="-1125" y="63245"/>
                  <a:pt x="14172" y="54453"/>
                </a:cubicBezTo>
                <a:cubicBezTo>
                  <a:pt x="172155" y="-36099"/>
                  <a:pt x="510539" y="-1373"/>
                  <a:pt x="530057" y="68959"/>
                </a:cubicBezTo>
                <a:cubicBezTo>
                  <a:pt x="537705" y="96301"/>
                  <a:pt x="522760" y="144302"/>
                  <a:pt x="524254" y="167512"/>
                </a:cubicBezTo>
                <a:cubicBezTo>
                  <a:pt x="525749" y="190721"/>
                  <a:pt x="541661" y="218239"/>
                  <a:pt x="565574" y="219645"/>
                </a:cubicBezTo>
                <a:cubicBezTo>
                  <a:pt x="577355" y="220349"/>
                  <a:pt x="630104" y="189578"/>
                  <a:pt x="664127" y="193535"/>
                </a:cubicBezTo>
                <a:cubicBezTo>
                  <a:pt x="697447" y="197403"/>
                  <a:pt x="702546" y="216041"/>
                  <a:pt x="706853" y="219645"/>
                </a:cubicBezTo>
                <a:cubicBezTo>
                  <a:pt x="711161" y="223250"/>
                  <a:pt x="733667" y="241360"/>
                  <a:pt x="739470" y="255866"/>
                </a:cubicBezTo>
                <a:cubicBezTo>
                  <a:pt x="717051" y="263866"/>
                  <a:pt x="691644" y="243558"/>
                  <a:pt x="651115" y="289889"/>
                </a:cubicBezTo>
                <a:cubicBezTo>
                  <a:pt x="669929" y="296395"/>
                  <a:pt x="670457" y="338155"/>
                  <a:pt x="655423" y="372529"/>
                </a:cubicBezTo>
                <a:cubicBezTo>
                  <a:pt x="580783" y="543524"/>
                  <a:pt x="427548" y="706958"/>
                  <a:pt x="418141" y="716540"/>
                </a:cubicBezTo>
                <a:cubicBezTo>
                  <a:pt x="398184" y="736936"/>
                  <a:pt x="390887" y="726123"/>
                  <a:pt x="390887" y="726123"/>
                </a:cubicBezTo>
                <a:cubicBezTo>
                  <a:pt x="379283" y="742827"/>
                  <a:pt x="364073" y="742036"/>
                  <a:pt x="367678" y="726123"/>
                </a:cubicBezTo>
                <a:cubicBezTo>
                  <a:pt x="358271" y="740629"/>
                  <a:pt x="346754" y="737904"/>
                  <a:pt x="350271" y="692803"/>
                </a:cubicBezTo>
                <a:cubicBezTo>
                  <a:pt x="355370" y="628274"/>
                  <a:pt x="395898" y="449367"/>
                  <a:pt x="395898" y="449367"/>
                </a:cubicBezTo>
                <a:cubicBezTo>
                  <a:pt x="394052" y="441630"/>
                  <a:pt x="364161" y="407871"/>
                  <a:pt x="364161" y="407871"/>
                </a:cubicBezTo>
                <a:close/>
              </a:path>
            </a:pathLst>
          </a:custGeom>
          <a:gradFill>
            <a:gsLst>
              <a:gs pos="0">
                <a:srgbClr val="C00000">
                  <a:lumMod val="20000"/>
                  <a:lumOff val="80000"/>
                </a:srgbClr>
              </a:gs>
              <a:gs pos="80000">
                <a:srgbClr val="C00000"/>
              </a:gs>
            </a:gsLst>
            <a:lin ang="5400000" scaled="0"/>
          </a:gradFill>
          <a:ln w="476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1631504" y="1783126"/>
            <a:ext cx="396629" cy="389073"/>
          </a:xfrm>
          <a:custGeom>
            <a:avLst/>
            <a:gdLst>
              <a:gd name="connsiteX0" fmla="*/ 449790 w 449790"/>
              <a:gd name="connsiteY0" fmla="*/ 134594 h 441221"/>
              <a:gd name="connsiteX1" fmla="*/ 435812 w 449790"/>
              <a:gd name="connsiteY1" fmla="*/ 112175 h 441221"/>
              <a:gd name="connsiteX2" fmla="*/ 410317 w 449790"/>
              <a:gd name="connsiteY2" fmla="*/ 88526 h 441221"/>
              <a:gd name="connsiteX3" fmla="*/ 350886 w 449790"/>
              <a:gd name="connsiteY3" fmla="*/ 96439 h 441221"/>
              <a:gd name="connsiteX4" fmla="*/ 341215 w 449790"/>
              <a:gd name="connsiteY4" fmla="*/ 49141 h 441221"/>
              <a:gd name="connsiteX5" fmla="*/ 347897 w 449790"/>
              <a:gd name="connsiteY5" fmla="*/ 17579 h 441221"/>
              <a:gd name="connsiteX6" fmla="*/ 210662 w 449790"/>
              <a:gd name="connsiteY6" fmla="*/ 2458 h 441221"/>
              <a:gd name="connsiteX7" fmla="*/ 28414 w 449790"/>
              <a:gd name="connsiteY7" fmla="*/ 51602 h 441221"/>
              <a:gd name="connsiteX8" fmla="*/ 118439 w 449790"/>
              <a:gd name="connsiteY8" fmla="*/ 52481 h 441221"/>
              <a:gd name="connsiteX9" fmla="*/ 138747 w 449790"/>
              <a:gd name="connsiteY9" fmla="*/ 65493 h 441221"/>
              <a:gd name="connsiteX10" fmla="*/ 151759 w 449790"/>
              <a:gd name="connsiteY10" fmla="*/ 77010 h 441221"/>
              <a:gd name="connsiteX11" fmla="*/ 169078 w 449790"/>
              <a:gd name="connsiteY11" fmla="*/ 97054 h 441221"/>
              <a:gd name="connsiteX12" fmla="*/ 192112 w 449790"/>
              <a:gd name="connsiteY12" fmla="*/ 111033 h 441221"/>
              <a:gd name="connsiteX13" fmla="*/ 182089 w 449790"/>
              <a:gd name="connsiteY13" fmla="*/ 126769 h 441221"/>
              <a:gd name="connsiteX14" fmla="*/ 15315 w 449790"/>
              <a:gd name="connsiteY14" fmla="*/ 144704 h 441221"/>
              <a:gd name="connsiteX15" fmla="*/ 5029 w 449790"/>
              <a:gd name="connsiteY15" fmla="*/ 171078 h 441221"/>
              <a:gd name="connsiteX16" fmla="*/ 11710 w 449790"/>
              <a:gd name="connsiteY16" fmla="*/ 202288 h 441221"/>
              <a:gd name="connsiteX17" fmla="*/ 30788 w 449790"/>
              <a:gd name="connsiteY17" fmla="*/ 227432 h 441221"/>
              <a:gd name="connsiteX18" fmla="*/ 50481 w 449790"/>
              <a:gd name="connsiteY18" fmla="*/ 241674 h 441221"/>
              <a:gd name="connsiteX19" fmla="*/ 69734 w 449790"/>
              <a:gd name="connsiteY19" fmla="*/ 247300 h 441221"/>
              <a:gd name="connsiteX20" fmla="*/ 130835 w 449790"/>
              <a:gd name="connsiteY20" fmla="*/ 209849 h 441221"/>
              <a:gd name="connsiteX21" fmla="*/ 194485 w 449790"/>
              <a:gd name="connsiteY21" fmla="*/ 190156 h 441221"/>
              <a:gd name="connsiteX22" fmla="*/ 221739 w 449790"/>
              <a:gd name="connsiteY22" fmla="*/ 197101 h 441221"/>
              <a:gd name="connsiteX23" fmla="*/ 234135 w 449790"/>
              <a:gd name="connsiteY23" fmla="*/ 216794 h 441221"/>
              <a:gd name="connsiteX24" fmla="*/ 228684 w 449790"/>
              <a:gd name="connsiteY24" fmla="*/ 245894 h 441221"/>
              <a:gd name="connsiteX25" fmla="*/ 221124 w 449790"/>
              <a:gd name="connsiteY25" fmla="*/ 269543 h 441221"/>
              <a:gd name="connsiteX26" fmla="*/ 213211 w 449790"/>
              <a:gd name="connsiteY26" fmla="*/ 291082 h 441221"/>
              <a:gd name="connsiteX27" fmla="*/ 200815 w 449790"/>
              <a:gd name="connsiteY27" fmla="*/ 320797 h 441221"/>
              <a:gd name="connsiteX28" fmla="*/ 182353 w 449790"/>
              <a:gd name="connsiteY28" fmla="*/ 355612 h 441221"/>
              <a:gd name="connsiteX29" fmla="*/ 175672 w 449790"/>
              <a:gd name="connsiteY29" fmla="*/ 385063 h 441221"/>
              <a:gd name="connsiteX30" fmla="*/ 174177 w 449790"/>
              <a:gd name="connsiteY30" fmla="*/ 421108 h 441221"/>
              <a:gd name="connsiteX31" fmla="*/ 189650 w 449790"/>
              <a:gd name="connsiteY31" fmla="*/ 434471 h 441221"/>
              <a:gd name="connsiteX32" fmla="*/ 403371 w 449790"/>
              <a:gd name="connsiteY32" fmla="*/ 204046 h 441221"/>
              <a:gd name="connsiteX33" fmla="*/ 386667 w 449790"/>
              <a:gd name="connsiteY33" fmla="*/ 158594 h 441221"/>
              <a:gd name="connsiteX34" fmla="*/ 419108 w 449790"/>
              <a:gd name="connsiteY34" fmla="*/ 136792 h 441221"/>
              <a:gd name="connsiteX35" fmla="*/ 449790 w 449790"/>
              <a:gd name="connsiteY35" fmla="*/ 134594 h 441221"/>
            </a:gdLst>
            <a:ahLst/>
            <a:cxnLst/>
            <a:rect l="l" t="t" r="r" b="b"/>
            <a:pathLst>
              <a:path w="449790" h="441221">
                <a:moveTo>
                  <a:pt x="449790" y="134594"/>
                </a:moveTo>
                <a:cubicBezTo>
                  <a:pt x="449527" y="126681"/>
                  <a:pt x="437658" y="114022"/>
                  <a:pt x="435812" y="112175"/>
                </a:cubicBezTo>
                <a:cubicBezTo>
                  <a:pt x="433966" y="110329"/>
                  <a:pt x="427900" y="92131"/>
                  <a:pt x="410317" y="88526"/>
                </a:cubicBezTo>
                <a:cubicBezTo>
                  <a:pt x="392734" y="84922"/>
                  <a:pt x="359326" y="99428"/>
                  <a:pt x="350886" y="96439"/>
                </a:cubicBezTo>
                <a:cubicBezTo>
                  <a:pt x="342358" y="93450"/>
                  <a:pt x="339281" y="60042"/>
                  <a:pt x="341215" y="49141"/>
                </a:cubicBezTo>
                <a:cubicBezTo>
                  <a:pt x="344029" y="33843"/>
                  <a:pt x="354579" y="26371"/>
                  <a:pt x="347897" y="17579"/>
                </a:cubicBezTo>
                <a:cubicBezTo>
                  <a:pt x="339721" y="6766"/>
                  <a:pt x="286620" y="-5279"/>
                  <a:pt x="210662" y="2458"/>
                </a:cubicBezTo>
                <a:cubicBezTo>
                  <a:pt x="159144" y="7733"/>
                  <a:pt x="45118" y="45184"/>
                  <a:pt x="28414" y="51602"/>
                </a:cubicBezTo>
                <a:cubicBezTo>
                  <a:pt x="7842" y="59514"/>
                  <a:pt x="14172" y="69801"/>
                  <a:pt x="118439" y="52481"/>
                </a:cubicBezTo>
                <a:cubicBezTo>
                  <a:pt x="115714" y="57932"/>
                  <a:pt x="116593" y="67954"/>
                  <a:pt x="138747" y="65493"/>
                </a:cubicBezTo>
                <a:cubicBezTo>
                  <a:pt x="134176" y="73405"/>
                  <a:pt x="142088" y="78592"/>
                  <a:pt x="151759" y="77010"/>
                </a:cubicBezTo>
                <a:cubicBezTo>
                  <a:pt x="147539" y="83691"/>
                  <a:pt x="147187" y="97318"/>
                  <a:pt x="169078" y="97054"/>
                </a:cubicBezTo>
                <a:cubicBezTo>
                  <a:pt x="164858" y="108835"/>
                  <a:pt x="173650" y="110681"/>
                  <a:pt x="192112" y="111033"/>
                </a:cubicBezTo>
                <a:cubicBezTo>
                  <a:pt x="192727" y="115604"/>
                  <a:pt x="191057" y="124484"/>
                  <a:pt x="182089" y="126769"/>
                </a:cubicBezTo>
                <a:cubicBezTo>
                  <a:pt x="112637" y="144968"/>
                  <a:pt x="24810" y="144264"/>
                  <a:pt x="15315" y="144704"/>
                </a:cubicBezTo>
                <a:cubicBezTo>
                  <a:pt x="1952" y="145319"/>
                  <a:pt x="-774" y="158331"/>
                  <a:pt x="5029" y="171078"/>
                </a:cubicBezTo>
                <a:cubicBezTo>
                  <a:pt x="-2268" y="176881"/>
                  <a:pt x="-2884" y="197189"/>
                  <a:pt x="11710" y="202288"/>
                </a:cubicBezTo>
                <a:cubicBezTo>
                  <a:pt x="8370" y="210816"/>
                  <a:pt x="13820" y="227432"/>
                  <a:pt x="30788" y="227432"/>
                </a:cubicBezTo>
                <a:cubicBezTo>
                  <a:pt x="28942" y="235344"/>
                  <a:pt x="39316" y="243168"/>
                  <a:pt x="50481" y="241674"/>
                </a:cubicBezTo>
                <a:cubicBezTo>
                  <a:pt x="53206" y="248971"/>
                  <a:pt x="62613" y="251345"/>
                  <a:pt x="69734" y="247300"/>
                </a:cubicBezTo>
                <a:cubicBezTo>
                  <a:pt x="81603" y="240443"/>
                  <a:pt x="121164" y="214420"/>
                  <a:pt x="130835" y="209849"/>
                </a:cubicBezTo>
                <a:cubicBezTo>
                  <a:pt x="140506" y="205277"/>
                  <a:pt x="182353" y="190420"/>
                  <a:pt x="194485" y="190156"/>
                </a:cubicBezTo>
                <a:cubicBezTo>
                  <a:pt x="201167" y="189980"/>
                  <a:pt x="221739" y="197101"/>
                  <a:pt x="221739" y="197101"/>
                </a:cubicBezTo>
                <a:cubicBezTo>
                  <a:pt x="217783" y="204398"/>
                  <a:pt x="225959" y="212662"/>
                  <a:pt x="234135" y="216794"/>
                </a:cubicBezTo>
                <a:cubicBezTo>
                  <a:pt x="223849" y="224091"/>
                  <a:pt x="216288" y="242905"/>
                  <a:pt x="228684" y="245894"/>
                </a:cubicBezTo>
                <a:cubicBezTo>
                  <a:pt x="219277" y="251345"/>
                  <a:pt x="213563" y="267433"/>
                  <a:pt x="221124" y="269543"/>
                </a:cubicBezTo>
                <a:cubicBezTo>
                  <a:pt x="211101" y="276488"/>
                  <a:pt x="208112" y="289851"/>
                  <a:pt x="213211" y="291082"/>
                </a:cubicBezTo>
                <a:cubicBezTo>
                  <a:pt x="213211" y="291082"/>
                  <a:pt x="189562" y="310160"/>
                  <a:pt x="200815" y="320797"/>
                </a:cubicBezTo>
                <a:cubicBezTo>
                  <a:pt x="180507" y="333809"/>
                  <a:pt x="173562" y="352007"/>
                  <a:pt x="182353" y="355612"/>
                </a:cubicBezTo>
                <a:cubicBezTo>
                  <a:pt x="173298" y="361941"/>
                  <a:pt x="157825" y="384711"/>
                  <a:pt x="175672" y="385063"/>
                </a:cubicBezTo>
                <a:cubicBezTo>
                  <a:pt x="164419" y="395964"/>
                  <a:pt x="149561" y="421723"/>
                  <a:pt x="174177" y="421108"/>
                </a:cubicBezTo>
                <a:cubicBezTo>
                  <a:pt x="165649" y="435966"/>
                  <a:pt x="163891" y="449944"/>
                  <a:pt x="189650" y="434471"/>
                </a:cubicBezTo>
                <a:cubicBezTo>
                  <a:pt x="215409" y="418998"/>
                  <a:pt x="384294" y="312270"/>
                  <a:pt x="403371" y="204046"/>
                </a:cubicBezTo>
                <a:cubicBezTo>
                  <a:pt x="406360" y="187079"/>
                  <a:pt x="389393" y="160968"/>
                  <a:pt x="386667" y="158594"/>
                </a:cubicBezTo>
                <a:cubicBezTo>
                  <a:pt x="398360" y="150155"/>
                  <a:pt x="409965" y="138902"/>
                  <a:pt x="419108" y="136792"/>
                </a:cubicBezTo>
                <a:cubicBezTo>
                  <a:pt x="428251" y="134594"/>
                  <a:pt x="438537" y="138550"/>
                  <a:pt x="449790" y="134594"/>
                </a:cubicBezTo>
                <a:close/>
              </a:path>
            </a:pathLst>
          </a:custGeom>
          <a:gradFill>
            <a:gsLst>
              <a:gs pos="0">
                <a:srgbClr val="C00000">
                  <a:lumMod val="20000"/>
                  <a:lumOff val="80000"/>
                </a:srgbClr>
              </a:gs>
              <a:gs pos="80000">
                <a:srgbClr val="C00000"/>
              </a:gs>
            </a:gsLst>
            <a:lin ang="5400000" scaled="0"/>
          </a:gradFill>
          <a:ln w="476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 rot="931201" flipH="1">
            <a:off x="10088868" y="826812"/>
            <a:ext cx="409812" cy="409195"/>
          </a:xfrm>
          <a:custGeom>
            <a:avLst/>
            <a:gdLst>
              <a:gd name="connsiteX0" fmla="*/ 201817 w 409812"/>
              <a:gd name="connsiteY0" fmla="*/ 226041 h 409195"/>
              <a:gd name="connsiteX1" fmla="*/ 151195 w 409812"/>
              <a:gd name="connsiteY1" fmla="*/ 228575 h 409195"/>
              <a:gd name="connsiteX2" fmla="*/ 52386 w 409812"/>
              <a:gd name="connsiteY2" fmla="*/ 279977 h 409195"/>
              <a:gd name="connsiteX3" fmla="*/ 27099 w 409812"/>
              <a:gd name="connsiteY3" fmla="*/ 264727 h 409195"/>
              <a:gd name="connsiteX4" fmla="*/ 11460 w 409812"/>
              <a:gd name="connsiteY4" fmla="*/ 239440 h 409195"/>
              <a:gd name="connsiteX5" fmla="*/ 3810 w 409812"/>
              <a:gd name="connsiteY5" fmla="*/ 210937 h 409195"/>
              <a:gd name="connsiteX6" fmla="*/ 8634 w 409812"/>
              <a:gd name="connsiteY6" fmla="*/ 179219 h 409195"/>
              <a:gd name="connsiteX7" fmla="*/ 109830 w 409812"/>
              <a:gd name="connsiteY7" fmla="*/ 171570 h 409195"/>
              <a:gd name="connsiteX8" fmla="*/ 143156 w 409812"/>
              <a:gd name="connsiteY8" fmla="*/ 152276 h 409195"/>
              <a:gd name="connsiteX9" fmla="*/ 130732 w 409812"/>
              <a:gd name="connsiteY9" fmla="*/ 67938 h 409195"/>
              <a:gd name="connsiteX10" fmla="*/ 93362 w 409812"/>
              <a:gd name="connsiteY10" fmla="*/ 60288 h 409195"/>
              <a:gd name="connsiteX11" fmla="*/ 69244 w 409812"/>
              <a:gd name="connsiteY11" fmla="*/ 52639 h 409195"/>
              <a:gd name="connsiteX12" fmla="*/ 47953 w 409812"/>
              <a:gd name="connsiteY12" fmla="*/ 47815 h 409195"/>
              <a:gd name="connsiteX13" fmla="*/ 27051 w 409812"/>
              <a:gd name="connsiteY13" fmla="*/ 40604 h 409195"/>
              <a:gd name="connsiteX14" fmla="*/ 7854 w 409812"/>
              <a:gd name="connsiteY14" fmla="*/ 30178 h 409195"/>
              <a:gd name="connsiteX15" fmla="*/ 293756 w 409812"/>
              <a:gd name="connsiteY15" fmla="*/ 38217 h 409195"/>
              <a:gd name="connsiteX16" fmla="*/ 290541 w 409812"/>
              <a:gd name="connsiteY16" fmla="*/ 92835 h 409195"/>
              <a:gd name="connsiteX17" fmla="*/ 313440 w 409812"/>
              <a:gd name="connsiteY17" fmla="*/ 121727 h 409195"/>
              <a:gd name="connsiteX18" fmla="*/ 368058 w 409812"/>
              <a:gd name="connsiteY18" fmla="*/ 107257 h 409195"/>
              <a:gd name="connsiteX19" fmla="*/ 391737 w 409812"/>
              <a:gd name="connsiteY19" fmla="*/ 121727 h 409195"/>
              <a:gd name="connsiteX20" fmla="*/ 409813 w 409812"/>
              <a:gd name="connsiteY20" fmla="*/ 141801 h 409195"/>
              <a:gd name="connsiteX21" fmla="*/ 360847 w 409812"/>
              <a:gd name="connsiteY21" fmla="*/ 160656 h 409195"/>
              <a:gd name="connsiteX22" fmla="*/ 363234 w 409812"/>
              <a:gd name="connsiteY22" fmla="*/ 206455 h 409195"/>
              <a:gd name="connsiteX23" fmla="*/ 231733 w 409812"/>
              <a:gd name="connsiteY23" fmla="*/ 397105 h 409195"/>
              <a:gd name="connsiteX24" fmla="*/ 216629 w 409812"/>
              <a:gd name="connsiteY24" fmla="*/ 402416 h 409195"/>
              <a:gd name="connsiteX25" fmla="*/ 203766 w 409812"/>
              <a:gd name="connsiteY25" fmla="*/ 402416 h 409195"/>
              <a:gd name="connsiteX26" fmla="*/ 194119 w 409812"/>
              <a:gd name="connsiteY26" fmla="*/ 383950 h 409195"/>
              <a:gd name="connsiteX27" fmla="*/ 219406 w 409812"/>
              <a:gd name="connsiteY27" fmla="*/ 249038 h 409195"/>
              <a:gd name="connsiteX28" fmla="*/ 201817 w 409812"/>
              <a:gd name="connsiteY28" fmla="*/ 226041 h 409195"/>
            </a:gdLst>
            <a:ahLst/>
            <a:cxnLst/>
            <a:rect l="l" t="t" r="r" b="b"/>
            <a:pathLst>
              <a:path w="409812" h="409195">
                <a:moveTo>
                  <a:pt x="201817" y="226041"/>
                </a:moveTo>
                <a:cubicBezTo>
                  <a:pt x="175702" y="227649"/>
                  <a:pt x="153631" y="227600"/>
                  <a:pt x="151195" y="228575"/>
                </a:cubicBezTo>
                <a:cubicBezTo>
                  <a:pt x="147151" y="230183"/>
                  <a:pt x="113045" y="262291"/>
                  <a:pt x="52386" y="279977"/>
                </a:cubicBezTo>
                <a:cubicBezTo>
                  <a:pt x="42642" y="282803"/>
                  <a:pt x="29487" y="273935"/>
                  <a:pt x="27099" y="264727"/>
                </a:cubicBezTo>
                <a:cubicBezTo>
                  <a:pt x="19450" y="261511"/>
                  <a:pt x="11021" y="252692"/>
                  <a:pt x="11460" y="239440"/>
                </a:cubicBezTo>
                <a:cubicBezTo>
                  <a:pt x="3031" y="232619"/>
                  <a:pt x="-575" y="219756"/>
                  <a:pt x="3810" y="210937"/>
                </a:cubicBezTo>
                <a:cubicBezTo>
                  <a:pt x="-1013" y="201680"/>
                  <a:pt x="-3011" y="181217"/>
                  <a:pt x="8634" y="179219"/>
                </a:cubicBezTo>
                <a:cubicBezTo>
                  <a:pt x="17014" y="177758"/>
                  <a:pt x="94141" y="173178"/>
                  <a:pt x="109830" y="171570"/>
                </a:cubicBezTo>
                <a:cubicBezTo>
                  <a:pt x="125470" y="169962"/>
                  <a:pt x="137114" y="159925"/>
                  <a:pt x="143156" y="152276"/>
                </a:cubicBezTo>
                <a:cubicBezTo>
                  <a:pt x="139112" y="119340"/>
                  <a:pt x="125908" y="97658"/>
                  <a:pt x="130732" y="67938"/>
                </a:cubicBezTo>
                <a:cubicBezTo>
                  <a:pt x="112266" y="70764"/>
                  <a:pt x="97016" y="67158"/>
                  <a:pt x="93362" y="60288"/>
                </a:cubicBezTo>
                <a:cubicBezTo>
                  <a:pt x="81327" y="60678"/>
                  <a:pt x="70462" y="57462"/>
                  <a:pt x="69244" y="52639"/>
                </a:cubicBezTo>
                <a:cubicBezTo>
                  <a:pt x="61205" y="54247"/>
                  <a:pt x="46783" y="53857"/>
                  <a:pt x="47953" y="47815"/>
                </a:cubicBezTo>
                <a:cubicBezTo>
                  <a:pt x="38695" y="49423"/>
                  <a:pt x="25881" y="49423"/>
                  <a:pt x="27051" y="40604"/>
                </a:cubicBezTo>
                <a:cubicBezTo>
                  <a:pt x="15455" y="43041"/>
                  <a:pt x="-624" y="35050"/>
                  <a:pt x="7854" y="30178"/>
                </a:cubicBezTo>
                <a:cubicBezTo>
                  <a:pt x="95408" y="-20006"/>
                  <a:pt x="282940" y="-761"/>
                  <a:pt x="293756" y="38217"/>
                </a:cubicBezTo>
                <a:cubicBezTo>
                  <a:pt x="297995" y="53370"/>
                  <a:pt x="289712" y="79972"/>
                  <a:pt x="290541" y="92835"/>
                </a:cubicBezTo>
                <a:cubicBezTo>
                  <a:pt x="291369" y="105697"/>
                  <a:pt x="300188" y="120947"/>
                  <a:pt x="313440" y="121727"/>
                </a:cubicBezTo>
                <a:cubicBezTo>
                  <a:pt x="319969" y="122117"/>
                  <a:pt x="349202" y="105064"/>
                  <a:pt x="368058" y="107257"/>
                </a:cubicBezTo>
                <a:cubicBezTo>
                  <a:pt x="386524" y="109400"/>
                  <a:pt x="389349" y="119729"/>
                  <a:pt x="391737" y="121727"/>
                </a:cubicBezTo>
                <a:cubicBezTo>
                  <a:pt x="394124" y="123725"/>
                  <a:pt x="406597" y="133761"/>
                  <a:pt x="409813" y="141801"/>
                </a:cubicBezTo>
                <a:cubicBezTo>
                  <a:pt x="397389" y="146234"/>
                  <a:pt x="383308" y="134979"/>
                  <a:pt x="360847" y="160656"/>
                </a:cubicBezTo>
                <a:cubicBezTo>
                  <a:pt x="371273" y="164262"/>
                  <a:pt x="371566" y="187405"/>
                  <a:pt x="363234" y="206455"/>
                </a:cubicBezTo>
                <a:cubicBezTo>
                  <a:pt x="321869" y="301220"/>
                  <a:pt x="236946" y="391795"/>
                  <a:pt x="231733" y="397105"/>
                </a:cubicBezTo>
                <a:cubicBezTo>
                  <a:pt x="220673" y="408409"/>
                  <a:pt x="216629" y="402416"/>
                  <a:pt x="216629" y="402416"/>
                </a:cubicBezTo>
                <a:cubicBezTo>
                  <a:pt x="210198" y="411673"/>
                  <a:pt x="201769" y="411235"/>
                  <a:pt x="203766" y="402416"/>
                </a:cubicBezTo>
                <a:cubicBezTo>
                  <a:pt x="198553" y="410455"/>
                  <a:pt x="192170" y="408945"/>
                  <a:pt x="194119" y="383950"/>
                </a:cubicBezTo>
                <a:cubicBezTo>
                  <a:pt x="196945" y="348188"/>
                  <a:pt x="219406" y="249038"/>
                  <a:pt x="219406" y="249038"/>
                </a:cubicBezTo>
                <a:cubicBezTo>
                  <a:pt x="218383" y="244751"/>
                  <a:pt x="201817" y="226041"/>
                  <a:pt x="201817" y="226041"/>
                </a:cubicBezTo>
                <a:close/>
              </a:path>
            </a:pathLst>
          </a:custGeom>
          <a:gradFill>
            <a:gsLst>
              <a:gs pos="0">
                <a:srgbClr val="C00000">
                  <a:lumMod val="20000"/>
                  <a:lumOff val="80000"/>
                </a:srgbClr>
              </a:gs>
              <a:gs pos="80000">
                <a:srgbClr val="C00000"/>
              </a:gs>
            </a:gsLst>
            <a:lin ang="5400000" scaled="0"/>
          </a:gradFill>
          <a:ln w="476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 rot="931201" flipH="1">
            <a:off x="10890123" y="1128997"/>
            <a:ext cx="404988" cy="363002"/>
          </a:xfrm>
          <a:custGeom>
            <a:avLst/>
            <a:gdLst>
              <a:gd name="connsiteX0" fmla="*/ 159136 w 404988"/>
              <a:gd name="connsiteY0" fmla="*/ 257406 h 363002"/>
              <a:gd name="connsiteX1" fmla="*/ 127417 w 404988"/>
              <a:gd name="connsiteY1" fmla="*/ 274264 h 363002"/>
              <a:gd name="connsiteX2" fmla="*/ 23006 w 404988"/>
              <a:gd name="connsiteY2" fmla="*/ 293948 h 363002"/>
              <a:gd name="connsiteX3" fmla="*/ 14187 w 404988"/>
              <a:gd name="connsiteY3" fmla="*/ 311634 h 363002"/>
              <a:gd name="connsiteX4" fmla="*/ 13407 w 404988"/>
              <a:gd name="connsiteY4" fmla="*/ 328102 h 363002"/>
              <a:gd name="connsiteX5" fmla="*/ 22664 w 404988"/>
              <a:gd name="connsiteY5" fmla="*/ 348176 h 363002"/>
              <a:gd name="connsiteX6" fmla="*/ 41520 w 404988"/>
              <a:gd name="connsiteY6" fmla="*/ 358603 h 363002"/>
              <a:gd name="connsiteX7" fmla="*/ 60181 w 404988"/>
              <a:gd name="connsiteY7" fmla="*/ 361380 h 363002"/>
              <a:gd name="connsiteX8" fmla="*/ 142716 w 404988"/>
              <a:gd name="connsiteY8" fmla="*/ 322451 h 363002"/>
              <a:gd name="connsiteX9" fmla="*/ 266812 w 404988"/>
              <a:gd name="connsiteY9" fmla="*/ 302377 h 363002"/>
              <a:gd name="connsiteX10" fmla="*/ 372442 w 404988"/>
              <a:gd name="connsiteY10" fmla="*/ 232899 h 363002"/>
              <a:gd name="connsiteX11" fmla="*/ 404988 w 404988"/>
              <a:gd name="connsiteY11" fmla="*/ 234117 h 363002"/>
              <a:gd name="connsiteX12" fmla="*/ 388910 w 404988"/>
              <a:gd name="connsiteY12" fmla="*/ 215262 h 363002"/>
              <a:gd name="connsiteX13" fmla="*/ 364110 w 404988"/>
              <a:gd name="connsiteY13" fmla="*/ 196357 h 363002"/>
              <a:gd name="connsiteX14" fmla="*/ 313829 w 404988"/>
              <a:gd name="connsiteY14" fmla="*/ 207222 h 363002"/>
              <a:gd name="connsiteX15" fmla="*/ 333902 w 404988"/>
              <a:gd name="connsiteY15" fmla="*/ 180328 h 363002"/>
              <a:gd name="connsiteX16" fmla="*/ 283329 w 404988"/>
              <a:gd name="connsiteY16" fmla="*/ 176722 h 363002"/>
              <a:gd name="connsiteX17" fmla="*/ 276849 w 404988"/>
              <a:gd name="connsiteY17" fmla="*/ 106075 h 363002"/>
              <a:gd name="connsiteX18" fmla="*/ 5758 w 404988"/>
              <a:gd name="connsiteY18" fmla="*/ 7 h 363002"/>
              <a:gd name="connsiteX19" fmla="*/ 34114 w 404988"/>
              <a:gd name="connsiteY19" fmla="*/ 18180 h 363002"/>
              <a:gd name="connsiteX20" fmla="*/ 13797 w 404988"/>
              <a:gd name="connsiteY20" fmla="*/ 30117 h 363002"/>
              <a:gd name="connsiteX21" fmla="*/ 27049 w 404988"/>
              <a:gd name="connsiteY21" fmla="*/ 45367 h 363002"/>
              <a:gd name="connsiteX22" fmla="*/ 43907 w 404988"/>
              <a:gd name="connsiteY22" fmla="*/ 62615 h 363002"/>
              <a:gd name="connsiteX23" fmla="*/ 62763 w 404988"/>
              <a:gd name="connsiteY23" fmla="*/ 79083 h 363002"/>
              <a:gd name="connsiteX24" fmla="*/ 78841 w 404988"/>
              <a:gd name="connsiteY24" fmla="*/ 92335 h 363002"/>
              <a:gd name="connsiteX25" fmla="*/ 96527 w 404988"/>
              <a:gd name="connsiteY25" fmla="*/ 109193 h 363002"/>
              <a:gd name="connsiteX26" fmla="*/ 115383 w 404988"/>
              <a:gd name="connsiteY26" fmla="*/ 122056 h 363002"/>
              <a:gd name="connsiteX27" fmla="*/ 131461 w 404988"/>
              <a:gd name="connsiteY27" fmla="*/ 140911 h 363002"/>
              <a:gd name="connsiteX28" fmla="*/ 133849 w 404988"/>
              <a:gd name="connsiteY28" fmla="*/ 162593 h 363002"/>
              <a:gd name="connsiteX29" fmla="*/ 137454 w 404988"/>
              <a:gd name="connsiteY29" fmla="*/ 184664 h 363002"/>
              <a:gd name="connsiteX30" fmla="*/ 143057 w 404988"/>
              <a:gd name="connsiteY30" fmla="*/ 205956 h 363002"/>
              <a:gd name="connsiteX31" fmla="*/ 159136 w 404988"/>
              <a:gd name="connsiteY31" fmla="*/ 257406 h 363002"/>
            </a:gdLst>
            <a:ahLst/>
            <a:cxnLst/>
            <a:rect l="l" t="t" r="r" b="b"/>
            <a:pathLst>
              <a:path w="404988" h="363002">
                <a:moveTo>
                  <a:pt x="159136" y="257406"/>
                </a:moveTo>
                <a:cubicBezTo>
                  <a:pt x="149878" y="263399"/>
                  <a:pt x="143496" y="269831"/>
                  <a:pt x="127417" y="274264"/>
                </a:cubicBezTo>
                <a:cubicBezTo>
                  <a:pt x="118599" y="276700"/>
                  <a:pt x="34650" y="292340"/>
                  <a:pt x="23006" y="293948"/>
                </a:cubicBezTo>
                <a:cubicBezTo>
                  <a:pt x="11361" y="295556"/>
                  <a:pt x="14187" y="311634"/>
                  <a:pt x="14187" y="311634"/>
                </a:cubicBezTo>
                <a:cubicBezTo>
                  <a:pt x="10971" y="319284"/>
                  <a:pt x="13407" y="328102"/>
                  <a:pt x="13407" y="328102"/>
                </a:cubicBezTo>
                <a:cubicBezTo>
                  <a:pt x="11020" y="342134"/>
                  <a:pt x="22664" y="348176"/>
                  <a:pt x="22664" y="348176"/>
                </a:cubicBezTo>
                <a:cubicBezTo>
                  <a:pt x="27878" y="357433"/>
                  <a:pt x="41520" y="358603"/>
                  <a:pt x="41520" y="358603"/>
                </a:cubicBezTo>
                <a:cubicBezTo>
                  <a:pt x="41520" y="358603"/>
                  <a:pt x="50339" y="366252"/>
                  <a:pt x="60181" y="361380"/>
                </a:cubicBezTo>
                <a:cubicBezTo>
                  <a:pt x="65345" y="358846"/>
                  <a:pt x="135895" y="323279"/>
                  <a:pt x="142716" y="322451"/>
                </a:cubicBezTo>
                <a:cubicBezTo>
                  <a:pt x="149537" y="321671"/>
                  <a:pt x="208589" y="323669"/>
                  <a:pt x="266812" y="302377"/>
                </a:cubicBezTo>
                <a:cubicBezTo>
                  <a:pt x="329566" y="279429"/>
                  <a:pt x="362405" y="237333"/>
                  <a:pt x="372442" y="232899"/>
                </a:cubicBezTo>
                <a:cubicBezTo>
                  <a:pt x="382479" y="228465"/>
                  <a:pt x="394951" y="231291"/>
                  <a:pt x="404988" y="234117"/>
                </a:cubicBezTo>
                <a:cubicBezTo>
                  <a:pt x="400555" y="224860"/>
                  <a:pt x="390518" y="218867"/>
                  <a:pt x="388910" y="215262"/>
                </a:cubicBezTo>
                <a:cubicBezTo>
                  <a:pt x="387302" y="211656"/>
                  <a:pt x="381212" y="198647"/>
                  <a:pt x="364110" y="196357"/>
                </a:cubicBezTo>
                <a:cubicBezTo>
                  <a:pt x="342819" y="193531"/>
                  <a:pt x="324645" y="206004"/>
                  <a:pt x="313829" y="207222"/>
                </a:cubicBezTo>
                <a:cubicBezTo>
                  <a:pt x="323086" y="193580"/>
                  <a:pt x="333513" y="187928"/>
                  <a:pt x="333902" y="180328"/>
                </a:cubicBezTo>
                <a:cubicBezTo>
                  <a:pt x="334292" y="172678"/>
                  <a:pt x="313439" y="168683"/>
                  <a:pt x="283329" y="176722"/>
                </a:cubicBezTo>
                <a:cubicBezTo>
                  <a:pt x="277287" y="142568"/>
                  <a:pt x="282549" y="125320"/>
                  <a:pt x="276849" y="106075"/>
                </a:cubicBezTo>
                <a:cubicBezTo>
                  <a:pt x="265350" y="67487"/>
                  <a:pt x="143496" y="-773"/>
                  <a:pt x="5758" y="7"/>
                </a:cubicBezTo>
                <a:cubicBezTo>
                  <a:pt x="-10369" y="104"/>
                  <a:pt x="10045" y="12967"/>
                  <a:pt x="34114" y="18180"/>
                </a:cubicBezTo>
                <a:cubicBezTo>
                  <a:pt x="-23135" y="14867"/>
                  <a:pt x="13797" y="30117"/>
                  <a:pt x="13797" y="30117"/>
                </a:cubicBezTo>
                <a:cubicBezTo>
                  <a:pt x="-2671" y="44149"/>
                  <a:pt x="27049" y="45367"/>
                  <a:pt x="27049" y="45367"/>
                </a:cubicBezTo>
                <a:cubicBezTo>
                  <a:pt x="18620" y="57012"/>
                  <a:pt x="43907" y="62615"/>
                  <a:pt x="43907" y="62615"/>
                </a:cubicBezTo>
                <a:cubicBezTo>
                  <a:pt x="38694" y="74259"/>
                  <a:pt x="62763" y="79083"/>
                  <a:pt x="62763" y="79083"/>
                </a:cubicBezTo>
                <a:cubicBezTo>
                  <a:pt x="58768" y="87512"/>
                  <a:pt x="78841" y="92335"/>
                  <a:pt x="78841" y="92335"/>
                </a:cubicBezTo>
                <a:cubicBezTo>
                  <a:pt x="75236" y="101982"/>
                  <a:pt x="96527" y="109193"/>
                  <a:pt x="96527" y="109193"/>
                </a:cubicBezTo>
                <a:cubicBezTo>
                  <a:pt x="92094" y="118840"/>
                  <a:pt x="115383" y="122056"/>
                  <a:pt x="115383" y="122056"/>
                </a:cubicBezTo>
                <a:cubicBezTo>
                  <a:pt x="109780" y="129705"/>
                  <a:pt x="131461" y="140911"/>
                  <a:pt x="131461" y="140911"/>
                </a:cubicBezTo>
                <a:cubicBezTo>
                  <a:pt x="131461" y="140911"/>
                  <a:pt x="126638" y="159377"/>
                  <a:pt x="133849" y="162593"/>
                </a:cubicBezTo>
                <a:cubicBezTo>
                  <a:pt x="133849" y="162593"/>
                  <a:pt x="125030" y="182277"/>
                  <a:pt x="137454" y="184664"/>
                </a:cubicBezTo>
                <a:cubicBezTo>
                  <a:pt x="137454" y="184664"/>
                  <a:pt x="131413" y="204738"/>
                  <a:pt x="143057" y="205956"/>
                </a:cubicBezTo>
                <a:cubicBezTo>
                  <a:pt x="143106" y="206004"/>
                  <a:pt x="141888" y="227296"/>
                  <a:pt x="159136" y="257406"/>
                </a:cubicBezTo>
                <a:close/>
              </a:path>
            </a:pathLst>
          </a:custGeom>
          <a:gradFill>
            <a:gsLst>
              <a:gs pos="0">
                <a:srgbClr val="C00000">
                  <a:lumMod val="20000"/>
                  <a:lumOff val="80000"/>
                </a:srgbClr>
              </a:gs>
              <a:gs pos="80000">
                <a:srgbClr val="C00000">
                  <a:lumMod val="60000"/>
                  <a:lumOff val="40000"/>
                </a:srgbClr>
              </a:gs>
            </a:gsLst>
            <a:lin ang="5400000" scaled="0"/>
          </a:gradFill>
          <a:ln w="482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 rot="931201" flipH="1">
            <a:off x="10908672" y="586532"/>
            <a:ext cx="249273" cy="244524"/>
          </a:xfrm>
          <a:custGeom>
            <a:avLst/>
            <a:gdLst>
              <a:gd name="connsiteX0" fmla="*/ 249273 w 249273"/>
              <a:gd name="connsiteY0" fmla="*/ 74592 h 244524"/>
              <a:gd name="connsiteX1" fmla="*/ 241527 w 249273"/>
              <a:gd name="connsiteY1" fmla="*/ 62168 h 244524"/>
              <a:gd name="connsiteX2" fmla="*/ 227397 w 249273"/>
              <a:gd name="connsiteY2" fmla="*/ 49061 h 244524"/>
              <a:gd name="connsiteX3" fmla="*/ 194461 w 249273"/>
              <a:gd name="connsiteY3" fmla="*/ 53446 h 244524"/>
              <a:gd name="connsiteX4" fmla="*/ 189101 w 249273"/>
              <a:gd name="connsiteY4" fmla="*/ 27234 h 244524"/>
              <a:gd name="connsiteX5" fmla="*/ 192804 w 249273"/>
              <a:gd name="connsiteY5" fmla="*/ 9742 h 244524"/>
              <a:gd name="connsiteX6" fmla="*/ 116749 w 249273"/>
              <a:gd name="connsiteY6" fmla="*/ 1362 h 244524"/>
              <a:gd name="connsiteX7" fmla="*/ 15747 w 249273"/>
              <a:gd name="connsiteY7" fmla="*/ 28598 h 244524"/>
              <a:gd name="connsiteX8" fmla="*/ 65639 w 249273"/>
              <a:gd name="connsiteY8" fmla="*/ 29085 h 244524"/>
              <a:gd name="connsiteX9" fmla="*/ 76894 w 249273"/>
              <a:gd name="connsiteY9" fmla="*/ 36296 h 244524"/>
              <a:gd name="connsiteX10" fmla="*/ 84105 w 249273"/>
              <a:gd name="connsiteY10" fmla="*/ 42679 h 244524"/>
              <a:gd name="connsiteX11" fmla="*/ 93703 w 249273"/>
              <a:gd name="connsiteY11" fmla="*/ 53787 h 244524"/>
              <a:gd name="connsiteX12" fmla="*/ 106468 w 249273"/>
              <a:gd name="connsiteY12" fmla="*/ 61534 h 244524"/>
              <a:gd name="connsiteX13" fmla="*/ 100914 w 249273"/>
              <a:gd name="connsiteY13" fmla="*/ 70256 h 244524"/>
              <a:gd name="connsiteX14" fmla="*/ 8487 w 249273"/>
              <a:gd name="connsiteY14" fmla="*/ 80195 h 244524"/>
              <a:gd name="connsiteX15" fmla="*/ 2787 w 249273"/>
              <a:gd name="connsiteY15" fmla="*/ 94812 h 244524"/>
              <a:gd name="connsiteX16" fmla="*/ 6490 w 249273"/>
              <a:gd name="connsiteY16" fmla="*/ 112108 h 244524"/>
              <a:gd name="connsiteX17" fmla="*/ 17063 w 249273"/>
              <a:gd name="connsiteY17" fmla="*/ 126043 h 244524"/>
              <a:gd name="connsiteX18" fmla="*/ 27976 w 249273"/>
              <a:gd name="connsiteY18" fmla="*/ 133936 h 244524"/>
              <a:gd name="connsiteX19" fmla="*/ 38647 w 249273"/>
              <a:gd name="connsiteY19" fmla="*/ 137054 h 244524"/>
              <a:gd name="connsiteX20" fmla="*/ 72509 w 249273"/>
              <a:gd name="connsiteY20" fmla="*/ 116298 h 244524"/>
              <a:gd name="connsiteX21" fmla="*/ 107784 w 249273"/>
              <a:gd name="connsiteY21" fmla="*/ 105384 h 244524"/>
              <a:gd name="connsiteX22" fmla="*/ 122888 w 249273"/>
              <a:gd name="connsiteY22" fmla="*/ 109233 h 244524"/>
              <a:gd name="connsiteX23" fmla="*/ 129757 w 249273"/>
              <a:gd name="connsiteY23" fmla="*/ 120147 h 244524"/>
              <a:gd name="connsiteX24" fmla="*/ 126737 w 249273"/>
              <a:gd name="connsiteY24" fmla="*/ 136274 h 244524"/>
              <a:gd name="connsiteX25" fmla="*/ 122547 w 249273"/>
              <a:gd name="connsiteY25" fmla="*/ 149381 h 244524"/>
              <a:gd name="connsiteX26" fmla="*/ 118162 w 249273"/>
              <a:gd name="connsiteY26" fmla="*/ 161318 h 244524"/>
              <a:gd name="connsiteX27" fmla="*/ 111292 w 249273"/>
              <a:gd name="connsiteY27" fmla="*/ 177786 h 244524"/>
              <a:gd name="connsiteX28" fmla="*/ 101060 w 249273"/>
              <a:gd name="connsiteY28" fmla="*/ 197080 h 244524"/>
              <a:gd name="connsiteX29" fmla="*/ 97357 w 249273"/>
              <a:gd name="connsiteY29" fmla="*/ 213402 h 244524"/>
              <a:gd name="connsiteX30" fmla="*/ 96529 w 249273"/>
              <a:gd name="connsiteY30" fmla="*/ 233378 h 244524"/>
              <a:gd name="connsiteX31" fmla="*/ 105104 w 249273"/>
              <a:gd name="connsiteY31" fmla="*/ 240784 h 244524"/>
              <a:gd name="connsiteX32" fmla="*/ 223548 w 249273"/>
              <a:gd name="connsiteY32" fmla="*/ 113083 h 244524"/>
              <a:gd name="connsiteX33" fmla="*/ 214291 w 249273"/>
              <a:gd name="connsiteY33" fmla="*/ 87893 h 244524"/>
              <a:gd name="connsiteX34" fmla="*/ 232269 w 249273"/>
              <a:gd name="connsiteY34" fmla="*/ 75810 h 244524"/>
              <a:gd name="connsiteX35" fmla="*/ 249273 w 249273"/>
              <a:gd name="connsiteY35" fmla="*/ 74592 h 244524"/>
            </a:gdLst>
            <a:ahLst/>
            <a:cxnLst/>
            <a:rect l="l" t="t" r="r" b="b"/>
            <a:pathLst>
              <a:path w="249273" h="244524">
                <a:moveTo>
                  <a:pt x="249273" y="74592"/>
                </a:moveTo>
                <a:cubicBezTo>
                  <a:pt x="249127" y="70207"/>
                  <a:pt x="242550" y="63191"/>
                  <a:pt x="241527" y="62168"/>
                </a:cubicBezTo>
                <a:cubicBezTo>
                  <a:pt x="240503" y="61144"/>
                  <a:pt x="237141" y="51059"/>
                  <a:pt x="227397" y="49061"/>
                </a:cubicBezTo>
                <a:cubicBezTo>
                  <a:pt x="217653" y="47064"/>
                  <a:pt x="199138" y="55103"/>
                  <a:pt x="194461" y="53446"/>
                </a:cubicBezTo>
                <a:cubicBezTo>
                  <a:pt x="189735" y="51790"/>
                  <a:pt x="188029" y="33275"/>
                  <a:pt x="189101" y="27234"/>
                </a:cubicBezTo>
                <a:cubicBezTo>
                  <a:pt x="190660" y="18756"/>
                  <a:pt x="196507" y="14615"/>
                  <a:pt x="192804" y="9742"/>
                </a:cubicBezTo>
                <a:cubicBezTo>
                  <a:pt x="188273" y="3749"/>
                  <a:pt x="158845" y="-2925"/>
                  <a:pt x="116749" y="1362"/>
                </a:cubicBezTo>
                <a:cubicBezTo>
                  <a:pt x="88197" y="4285"/>
                  <a:pt x="25004" y="25041"/>
                  <a:pt x="15747" y="28598"/>
                </a:cubicBezTo>
                <a:cubicBezTo>
                  <a:pt x="4346" y="32983"/>
                  <a:pt x="7854" y="38683"/>
                  <a:pt x="65639" y="29085"/>
                </a:cubicBezTo>
                <a:cubicBezTo>
                  <a:pt x="64128" y="32106"/>
                  <a:pt x="64616" y="37660"/>
                  <a:pt x="76894" y="36296"/>
                </a:cubicBezTo>
                <a:cubicBezTo>
                  <a:pt x="74360" y="40681"/>
                  <a:pt x="78745" y="43556"/>
                  <a:pt x="84105" y="42679"/>
                </a:cubicBezTo>
                <a:cubicBezTo>
                  <a:pt x="81766" y="46382"/>
                  <a:pt x="81571" y="53934"/>
                  <a:pt x="93703" y="53787"/>
                </a:cubicBezTo>
                <a:cubicBezTo>
                  <a:pt x="91364" y="60316"/>
                  <a:pt x="96236" y="61339"/>
                  <a:pt x="106468" y="61534"/>
                </a:cubicBezTo>
                <a:cubicBezTo>
                  <a:pt x="106809" y="64068"/>
                  <a:pt x="105883" y="68989"/>
                  <a:pt x="100914" y="70256"/>
                </a:cubicBezTo>
                <a:cubicBezTo>
                  <a:pt x="62423" y="80341"/>
                  <a:pt x="13750" y="79951"/>
                  <a:pt x="8487" y="80195"/>
                </a:cubicBezTo>
                <a:cubicBezTo>
                  <a:pt x="1082" y="80536"/>
                  <a:pt x="-429" y="87747"/>
                  <a:pt x="2787" y="94812"/>
                </a:cubicBezTo>
                <a:cubicBezTo>
                  <a:pt x="-1257" y="98027"/>
                  <a:pt x="-1598" y="109282"/>
                  <a:pt x="6490" y="112108"/>
                </a:cubicBezTo>
                <a:cubicBezTo>
                  <a:pt x="4638" y="116834"/>
                  <a:pt x="7659" y="126043"/>
                  <a:pt x="17063" y="126043"/>
                </a:cubicBezTo>
                <a:cubicBezTo>
                  <a:pt x="16039" y="130428"/>
                  <a:pt x="21789" y="134764"/>
                  <a:pt x="27976" y="133936"/>
                </a:cubicBezTo>
                <a:cubicBezTo>
                  <a:pt x="29487" y="137980"/>
                  <a:pt x="34700" y="139295"/>
                  <a:pt x="38647" y="137054"/>
                </a:cubicBezTo>
                <a:cubicBezTo>
                  <a:pt x="45224" y="133254"/>
                  <a:pt x="67149" y="118832"/>
                  <a:pt x="72509" y="116298"/>
                </a:cubicBezTo>
                <a:cubicBezTo>
                  <a:pt x="77868" y="113765"/>
                  <a:pt x="101060" y="105531"/>
                  <a:pt x="107784" y="105384"/>
                </a:cubicBezTo>
                <a:cubicBezTo>
                  <a:pt x="111487" y="105287"/>
                  <a:pt x="122888" y="109233"/>
                  <a:pt x="122888" y="109233"/>
                </a:cubicBezTo>
                <a:cubicBezTo>
                  <a:pt x="120695" y="113277"/>
                  <a:pt x="125226" y="117857"/>
                  <a:pt x="129757" y="120147"/>
                </a:cubicBezTo>
                <a:cubicBezTo>
                  <a:pt x="124057" y="124191"/>
                  <a:pt x="119867" y="134618"/>
                  <a:pt x="126737" y="136274"/>
                </a:cubicBezTo>
                <a:cubicBezTo>
                  <a:pt x="121523" y="139295"/>
                  <a:pt x="118356" y="148211"/>
                  <a:pt x="122547" y="149381"/>
                </a:cubicBezTo>
                <a:cubicBezTo>
                  <a:pt x="116992" y="153230"/>
                  <a:pt x="115336" y="160636"/>
                  <a:pt x="118162" y="161318"/>
                </a:cubicBezTo>
                <a:cubicBezTo>
                  <a:pt x="118162" y="161318"/>
                  <a:pt x="105055" y="171890"/>
                  <a:pt x="111292" y="177786"/>
                </a:cubicBezTo>
                <a:cubicBezTo>
                  <a:pt x="100037" y="184997"/>
                  <a:pt x="96188" y="195082"/>
                  <a:pt x="101060" y="197080"/>
                </a:cubicBezTo>
                <a:cubicBezTo>
                  <a:pt x="96042" y="200588"/>
                  <a:pt x="87466" y="213207"/>
                  <a:pt x="97357" y="213402"/>
                </a:cubicBezTo>
                <a:cubicBezTo>
                  <a:pt x="91121" y="219444"/>
                  <a:pt x="82887" y="233719"/>
                  <a:pt x="96529" y="233378"/>
                </a:cubicBezTo>
                <a:cubicBezTo>
                  <a:pt x="91803" y="241612"/>
                  <a:pt x="90828" y="249359"/>
                  <a:pt x="105104" y="240784"/>
                </a:cubicBezTo>
                <a:cubicBezTo>
                  <a:pt x="119380" y="232209"/>
                  <a:pt x="212975" y="173060"/>
                  <a:pt x="223548" y="113083"/>
                </a:cubicBezTo>
                <a:cubicBezTo>
                  <a:pt x="225205" y="103679"/>
                  <a:pt x="215801" y="89209"/>
                  <a:pt x="214291" y="87893"/>
                </a:cubicBezTo>
                <a:cubicBezTo>
                  <a:pt x="220771" y="83216"/>
                  <a:pt x="227202" y="76979"/>
                  <a:pt x="232269" y="75810"/>
                </a:cubicBezTo>
                <a:cubicBezTo>
                  <a:pt x="237336" y="74592"/>
                  <a:pt x="243037" y="76784"/>
                  <a:pt x="249273" y="74592"/>
                </a:cubicBezTo>
                <a:close/>
              </a:path>
            </a:pathLst>
          </a:custGeom>
          <a:gradFill>
            <a:gsLst>
              <a:gs pos="0">
                <a:srgbClr val="C00000">
                  <a:lumMod val="20000"/>
                  <a:lumOff val="80000"/>
                </a:srgbClr>
              </a:gs>
              <a:gs pos="80000">
                <a:srgbClr val="C00000">
                  <a:lumMod val="60000"/>
                  <a:lumOff val="40000"/>
                </a:srgbClr>
              </a:gs>
            </a:gsLst>
            <a:lin ang="5400000" scaled="0"/>
          </a:gradFill>
          <a:ln w="2651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alphaModFix amt="100000"/>
          </a:blip>
          <a:srcRect t="45643" r="45627" b="12342"/>
          <a:stretch>
            <a:fillRect/>
          </a:stretch>
        </p:blipFill>
        <p:spPr>
          <a:xfrm>
            <a:off x="6629108" y="1556950"/>
            <a:ext cx="5562423" cy="581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rcRect r="21743" b="71606"/>
          <a:stretch>
            <a:fillRect/>
          </a:stretch>
        </p:blipFill>
        <p:spPr>
          <a:xfrm>
            <a:off x="-305267" y="-291326"/>
            <a:ext cx="4721483" cy="231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New picture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838800" y="979200"/>
            <a:ext cx="3672000" cy="511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1054800" y="1033161"/>
            <a:ext cx="2482880" cy="1198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4800" b="1" i="0">
                <a:solidFill>
                  <a:srgbClr val="C22020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sz="4800" b="1" i="0">
              <a:solidFill>
                <a:srgbClr val="C2202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New shape"/>
          <p:cNvSpPr/>
          <p:nvPr/>
        </p:nvSpPr>
        <p:spPr>
          <a:xfrm>
            <a:off x="2340000" y="2469969"/>
            <a:ext cx="4152432" cy="5530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sz="2000" b="1">
                <a:solidFill>
                  <a:srgbClr val="F18D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r>
              <a:rPr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强国必须强军的原因</a:t>
            </a:r>
            <a:endParaRPr sz="2000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6484141" y="2469969"/>
            <a:ext cx="4152433" cy="5530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sz="2000" b="1">
                <a:solidFill>
                  <a:srgbClr val="F18D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02</a:t>
            </a:r>
            <a:r>
              <a:rPr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军强才能国安的内涵</a:t>
            </a:r>
            <a:endParaRPr sz="2000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New shape"/>
          <p:cNvSpPr/>
          <p:nvPr/>
        </p:nvSpPr>
        <p:spPr>
          <a:xfrm>
            <a:off x="2340000" y="2973392"/>
            <a:ext cx="4152432" cy="5530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sz="2000" b="1">
                <a:solidFill>
                  <a:srgbClr val="F18D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03</a:t>
            </a:r>
            <a:r>
              <a:rPr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结合新时代要求加强军队建设</a:t>
            </a:r>
            <a:endParaRPr sz="2000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New shape"/>
          <p:cNvSpPr/>
          <p:nvPr/>
        </p:nvSpPr>
        <p:spPr>
          <a:xfrm>
            <a:off x="6484141" y="2973392"/>
            <a:ext cx="4152433" cy="5530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sz="2000" b="1">
                <a:solidFill>
                  <a:srgbClr val="F18D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04</a:t>
            </a:r>
            <a:r>
              <a:rPr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实现中国梦强军梦的途径</a:t>
            </a:r>
            <a:endParaRPr sz="2000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New shape"/>
          <p:cNvSpPr/>
          <p:nvPr/>
        </p:nvSpPr>
        <p:spPr>
          <a:xfrm>
            <a:off x="622800" y="3429000"/>
            <a:ext cx="1101600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/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7802880" y="0"/>
            <a:ext cx="4389120" cy="6858000"/>
          </a:xfrm>
          <a:prstGeom prst="rect">
            <a:avLst/>
          </a:prstGeom>
          <a:ln>
            <a:noFill/>
          </a:ln>
        </p:spPr>
      </p:pic>
      <p:pic>
        <p:nvPicPr>
          <p:cNvPr id="3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66800" y="835200"/>
            <a:ext cx="925200" cy="925200"/>
          </a:xfrm>
          <a:prstGeom prst="rect">
            <a:avLst/>
          </a:prstGeom>
          <a:ln>
            <a:noFill/>
          </a:ln>
        </p:spPr>
      </p:pic>
      <p:sp>
        <p:nvSpPr>
          <p:cNvPr id="4" name="New shape"/>
          <p:cNvSpPr/>
          <p:nvPr/>
        </p:nvSpPr>
        <p:spPr>
          <a:xfrm>
            <a:off x="986400" y="926960"/>
            <a:ext cx="5776571" cy="1198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4800" b="1" i="0">
                <a:solidFill>
                  <a:srgbClr val="F18D6B"/>
                </a:solidFill>
                <a:latin typeface="微软雅黑" panose="020B0503020204020204" charset="-122"/>
              </a:rPr>
              <a:t>0</a:t>
            </a:r>
            <a:r>
              <a:rPr lang="en-US" sz="4800" b="1" i="0">
                <a:solidFill>
                  <a:srgbClr val="F18D6B"/>
                </a:solidFill>
                <a:latin typeface="微软雅黑" panose="020B0503020204020204" charset="-122"/>
              </a:rPr>
              <a:t>1</a:t>
            </a:r>
            <a:endParaRPr lang="en-US" sz="4800" b="1" i="0">
              <a:solidFill>
                <a:srgbClr val="F18D6B"/>
              </a:solidFill>
              <a:latin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986400" y="2631242"/>
            <a:ext cx="5771526" cy="1198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4800" b="1" i="0">
                <a:solidFill>
                  <a:srgbClr val="C22020"/>
                </a:solidFill>
                <a:latin typeface="微软雅黑" panose="020B0503020204020204" charset="-122"/>
                <a:ea typeface="微软雅黑" panose="020B0503020204020204" charset="-122"/>
              </a:rPr>
              <a:t>强国必须强军的原因</a:t>
            </a:r>
            <a:endParaRPr sz="4800" b="1" i="0">
              <a:solidFill>
                <a:srgbClr val="C2202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l="70942" t="53750" r="5060"/>
          <a:stretch>
            <a:fillRect/>
          </a:stretch>
        </p:blipFill>
        <p:spPr>
          <a:xfrm flipH="1">
            <a:off x="0" y="2924944"/>
            <a:ext cx="5244372" cy="5053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ew shape"/>
          <p:cNvSpPr/>
          <p:nvPr/>
        </p:nvSpPr>
        <p:spPr>
          <a:xfrm>
            <a:off x="1558800" y="1615108"/>
            <a:ext cx="2744215" cy="25126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r>
              <a:rPr sz="2100" b="1" i="0">
                <a:solidFill>
                  <a:srgbClr val="F18D6B"/>
                </a:solidFill>
                <a:latin typeface="微软雅黑" panose="020B0503020204020204" charset="-122"/>
                <a:ea typeface="微软雅黑" panose="020B0503020204020204" charset="-122"/>
              </a:rPr>
              <a:t>保卫国家领土完整</a:t>
            </a:r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强国必须强军，以维护国家领土的完整和主权不受侵犯。</a:t>
            </a:r>
            <a:r>
              <a:rPr sz="1575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只</a:t>
            </a:r>
            <a:r>
              <a:rPr sz="1575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有</a:t>
            </a:r>
            <a:r>
              <a:rPr sz="1575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强大的军队才能有效抵御外部威胁，确保国家的边界不受侵犯</a:t>
            </a: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3204"/>
            <a:ext cx="9369360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3000" b="1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维护国家主权安全</a:t>
            </a:r>
            <a:endParaRPr sz="3000" b="1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4430015" y="1613383"/>
            <a:ext cx="2744215" cy="2876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r>
              <a:rPr sz="2100" b="1" i="0">
                <a:solidFill>
                  <a:srgbClr val="F18D6B"/>
                </a:solidFill>
                <a:latin typeface="微软雅黑" panose="020B0503020204020204" charset="-122"/>
                <a:ea typeface="微软雅黑" panose="020B0503020204020204" charset="-122"/>
              </a:rPr>
              <a:t>捍卫国家利益</a:t>
            </a:r>
            <a:br>
              <a:rPr sz="1800">
                <a:latin typeface="微软雅黑" panose="020B0503020204020204" charset="-122"/>
              </a:rPr>
            </a:br>
            <a:endParaRPr lang="zh-CN" altLang="en-US" sz="1800"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575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强大的军队是捍卫国家利益的重要保障。在国际关系中，各国之间的利益纷争不可避免，只有拥有强大的军事力量，才能维护国家的核心利益和重要利益。</a:t>
            </a:r>
            <a:endParaRPr lang="zh-CN" altLang="en-US" sz="1575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New shape"/>
          <p:cNvSpPr/>
          <p:nvPr/>
        </p:nvSpPr>
        <p:spPr>
          <a:xfrm>
            <a:off x="7301229" y="1613383"/>
            <a:ext cx="2744216" cy="2876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r>
              <a:rPr sz="2100" b="1" i="0">
                <a:solidFill>
                  <a:srgbClr val="F18D6B"/>
                </a:solidFill>
                <a:latin typeface="微软雅黑" panose="020B0503020204020204" charset="-122"/>
                <a:ea typeface="微软雅黑" panose="020B0503020204020204" charset="-122"/>
              </a:rPr>
              <a:t>维护国家安全稳定</a:t>
            </a:r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军队是国家安全稳定的坚强后盾。只有强大的军队才能有效应对各种安全威胁，包括恐怖主义、分裂主义等，确保国家社会的安定和人民的安宁。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3205"/>
            <a:ext cx="9369360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3000" b="1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保障国家发展利益</a:t>
            </a:r>
            <a:endParaRPr sz="3000" b="1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New shape"/>
          <p:cNvSpPr/>
          <p:nvPr/>
        </p:nvSpPr>
        <p:spPr>
          <a:xfrm>
            <a:off x="1558800" y="1627200"/>
            <a:ext cx="3040503" cy="3627421"/>
          </a:xfrm>
          <a:prstGeom prst="roundRect">
            <a:avLst>
              <a:gd name="adj" fmla="val 10000"/>
            </a:avLst>
          </a:prstGeom>
          <a:solidFill>
            <a:srgbClr val="FFE1D4"/>
          </a:solidFill>
          <a:ln w="6350">
            <a:solidFill>
              <a:srgbClr val="F18D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br>
              <a:rPr sz="1800">
                <a:latin typeface="微软雅黑" panose="020B0503020204020204" charset="-122"/>
              </a:rPr>
            </a:br>
            <a:r>
              <a:rPr sz="2100" b="1" i="0">
                <a:solidFill>
                  <a:srgbClr val="F18D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保护国家资源</a:t>
            </a:r>
            <a:br>
              <a:rPr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endParaRPr sz="1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强军能够有效保护我国的自然资源和人力资源，防止外部势力的侵犯，确保国家的发展不受阻碍。</a:t>
            </a:r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4726303" y="2348561"/>
            <a:ext cx="3040533" cy="3627421"/>
          </a:xfrm>
          <a:prstGeom prst="roundRect">
            <a:avLst>
              <a:gd name="adj" fmla="val 9999"/>
            </a:avLst>
          </a:prstGeom>
          <a:solidFill>
            <a:srgbClr val="FFE1D4"/>
          </a:solidFill>
          <a:ln w="6350">
            <a:solidFill>
              <a:srgbClr val="F18D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lnSpcReduction="20000"/>
          </a:bodyPr>
          <a:lstStyle/>
          <a:p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  <a:p>
            <a:pPr algn="l"/>
            <a:r>
              <a:rPr sz="2100" b="1" i="0">
                <a:solidFill>
                  <a:srgbClr val="F18D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维护国家主权</a:t>
            </a:r>
            <a:br>
              <a:rPr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endParaRPr sz="1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军队的强大是维护国家主权、领土完整的重要保证，只有强大的军队，才能有效地抵御外来侵犯，保卫国家的独立和尊严。</a:t>
            </a:r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</p:txBody>
      </p:sp>
      <p:sp>
        <p:nvSpPr>
          <p:cNvPr id="6" name="New shape"/>
          <p:cNvSpPr/>
          <p:nvPr/>
        </p:nvSpPr>
        <p:spPr>
          <a:xfrm>
            <a:off x="7893837" y="1627200"/>
            <a:ext cx="3040516" cy="3627421"/>
          </a:xfrm>
          <a:prstGeom prst="roundRect">
            <a:avLst>
              <a:gd name="adj" fmla="val 9999"/>
            </a:avLst>
          </a:prstGeom>
          <a:solidFill>
            <a:srgbClr val="FFE1D4"/>
          </a:solidFill>
          <a:ln w="6350">
            <a:solidFill>
              <a:srgbClr val="F18D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br>
              <a:rPr sz="1800">
                <a:latin typeface="微软雅黑" panose="020B0503020204020204" charset="-122"/>
              </a:rPr>
            </a:br>
            <a:r>
              <a:rPr sz="2100" b="1" i="0">
                <a:solidFill>
                  <a:srgbClr val="F18D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保障经济安全</a:t>
            </a:r>
            <a:br>
              <a:rPr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endParaRPr sz="1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强军能够保护国家的经济安全，防止外部势力对我国经济的破坏和干扰，为我国经济的稳定发展提供坚实的保障。</a:t>
            </a:r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3205"/>
            <a:ext cx="9369360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3000" b="1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应对国际复杂形势</a:t>
            </a:r>
            <a:endParaRPr sz="3000" b="1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New shape"/>
          <p:cNvSpPr/>
          <p:nvPr>
            <p:custDataLst>
              <p:tags r:id="rId3"/>
            </p:custDataLst>
          </p:nvPr>
        </p:nvSpPr>
        <p:spPr>
          <a:xfrm>
            <a:off x="6458401" y="1548326"/>
            <a:ext cx="4545078" cy="15068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r>
              <a:rPr sz="2100" b="1" i="0">
                <a:solidFill>
                  <a:srgbClr val="F18D6B"/>
                </a:solidFill>
                <a:latin typeface="微软雅黑" panose="020B0503020204020204" charset="-122"/>
                <a:ea typeface="微软雅黑" panose="020B0503020204020204" charset="-122"/>
              </a:rPr>
              <a:t>国际政治格局复杂</a:t>
            </a:r>
            <a:endParaRPr sz="2100" b="1" i="0">
              <a:solidFill>
                <a:srgbClr val="F18D6B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当前，世界多极化、经济全球化、社会信息化、文化多样化深入发展，全球治理体系和国际秩序变革加速推进，国际关系日趋复杂。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New shape"/>
          <p:cNvSpPr/>
          <p:nvPr>
            <p:custDataLst>
              <p:tags r:id="rId4"/>
            </p:custDataLst>
          </p:nvPr>
        </p:nvSpPr>
        <p:spPr>
          <a:xfrm>
            <a:off x="981860" y="2383527"/>
            <a:ext cx="4545077" cy="15068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r"/>
            <a:r>
              <a:rPr sz="2100" b="1" i="0">
                <a:solidFill>
                  <a:srgbClr val="F18D6B"/>
                </a:solidFill>
                <a:latin typeface="微软雅黑" panose="020B0503020204020204" charset="-122"/>
                <a:ea typeface="微软雅黑" panose="020B0503020204020204" charset="-122"/>
              </a:rPr>
              <a:t>国际安全形势严峻</a:t>
            </a:r>
            <a:endParaRPr sz="2100" b="1" i="0">
              <a:solidFill>
                <a:srgbClr val="F18D6B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恐怖主义、网络安全、核扩散等非传统安全威胁日益突出，地区热点问题此起彼伏，世界和平稳定面临严重挑战。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New shape"/>
          <p:cNvSpPr/>
          <p:nvPr>
            <p:custDataLst>
              <p:tags r:id="rId5"/>
            </p:custDataLst>
          </p:nvPr>
        </p:nvSpPr>
        <p:spPr>
          <a:xfrm>
            <a:off x="6458401" y="3358933"/>
            <a:ext cx="4554174" cy="15068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r>
              <a:rPr sz="2100" b="1" i="0">
                <a:solidFill>
                  <a:srgbClr val="F18D6B"/>
                </a:solidFill>
                <a:latin typeface="微软雅黑" panose="020B0503020204020204" charset="-122"/>
                <a:ea typeface="微软雅黑" panose="020B0503020204020204" charset="-122"/>
              </a:rPr>
              <a:t>国际竞争日益激烈</a:t>
            </a:r>
            <a:endParaRPr sz="2100" b="1" i="0">
              <a:solidFill>
                <a:srgbClr val="F18D6B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科技创新、经济发展、军事实力等方面的竞争日趋激烈，各国都在积极寻求发展机遇，以增强自身国家竞争力。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New shape"/>
          <p:cNvSpPr/>
          <p:nvPr>
            <p:custDataLst>
              <p:tags r:id="rId6"/>
            </p:custDataLst>
          </p:nvPr>
        </p:nvSpPr>
        <p:spPr>
          <a:xfrm>
            <a:off x="5965200" y="1926000"/>
            <a:ext cx="39600" cy="464400"/>
          </a:xfrm>
          <a:prstGeom prst="rect">
            <a:avLst/>
          </a:prstGeom>
          <a:solidFill>
            <a:srgbClr val="F18D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New shape"/>
          <p:cNvSpPr/>
          <p:nvPr>
            <p:custDataLst>
              <p:tags r:id="rId7"/>
            </p:custDataLst>
          </p:nvPr>
        </p:nvSpPr>
        <p:spPr>
          <a:xfrm>
            <a:off x="6152400" y="1735740"/>
            <a:ext cx="309600" cy="39600"/>
          </a:xfrm>
          <a:prstGeom prst="rect">
            <a:avLst/>
          </a:prstGeom>
          <a:solidFill>
            <a:srgbClr val="F18D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New shape"/>
          <p:cNvSpPr/>
          <p:nvPr>
            <p:custDataLst>
              <p:tags r:id="rId8"/>
            </p:custDataLst>
          </p:nvPr>
        </p:nvSpPr>
        <p:spPr>
          <a:xfrm>
            <a:off x="5806800" y="1555200"/>
            <a:ext cx="360000" cy="370800"/>
          </a:xfrm>
          <a:prstGeom prst="roundRect">
            <a:avLst>
              <a:gd name="adj" fmla="val 8819"/>
            </a:avLst>
          </a:prstGeom>
          <a:solidFill>
            <a:srgbClr val="C2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1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New shape"/>
          <p:cNvSpPr/>
          <p:nvPr>
            <p:custDataLst>
              <p:tags r:id="rId9"/>
            </p:custDataLst>
          </p:nvPr>
        </p:nvSpPr>
        <p:spPr>
          <a:xfrm>
            <a:off x="5965200" y="2761201"/>
            <a:ext cx="39600" cy="604606"/>
          </a:xfrm>
          <a:prstGeom prst="rect">
            <a:avLst/>
          </a:prstGeom>
          <a:solidFill>
            <a:srgbClr val="F18D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New shape"/>
          <p:cNvSpPr/>
          <p:nvPr>
            <p:custDataLst>
              <p:tags r:id="rId10"/>
            </p:custDataLst>
          </p:nvPr>
        </p:nvSpPr>
        <p:spPr>
          <a:xfrm>
            <a:off x="5515200" y="2570941"/>
            <a:ext cx="309600" cy="39600"/>
          </a:xfrm>
          <a:prstGeom prst="rect">
            <a:avLst/>
          </a:prstGeom>
          <a:solidFill>
            <a:srgbClr val="F18D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New shape"/>
          <p:cNvSpPr/>
          <p:nvPr>
            <p:custDataLst>
              <p:tags r:id="rId11"/>
            </p:custDataLst>
          </p:nvPr>
        </p:nvSpPr>
        <p:spPr>
          <a:xfrm>
            <a:off x="5806800" y="2390401"/>
            <a:ext cx="360000" cy="370800"/>
          </a:xfrm>
          <a:prstGeom prst="roundRect">
            <a:avLst>
              <a:gd name="adj" fmla="val 8819"/>
            </a:avLst>
          </a:prstGeom>
          <a:solidFill>
            <a:srgbClr val="C2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2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New shape"/>
          <p:cNvSpPr/>
          <p:nvPr>
            <p:custDataLst>
              <p:tags r:id="rId12"/>
            </p:custDataLst>
          </p:nvPr>
        </p:nvSpPr>
        <p:spPr>
          <a:xfrm>
            <a:off x="5965200" y="3736607"/>
            <a:ext cx="39600" cy="457200"/>
          </a:xfrm>
          <a:prstGeom prst="rect">
            <a:avLst/>
          </a:prstGeom>
          <a:solidFill>
            <a:srgbClr val="F18D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New shape"/>
          <p:cNvSpPr/>
          <p:nvPr>
            <p:custDataLst>
              <p:tags r:id="rId13"/>
            </p:custDataLst>
          </p:nvPr>
        </p:nvSpPr>
        <p:spPr>
          <a:xfrm>
            <a:off x="6152400" y="3546347"/>
            <a:ext cx="309600" cy="39600"/>
          </a:xfrm>
          <a:prstGeom prst="rect">
            <a:avLst/>
          </a:prstGeom>
          <a:solidFill>
            <a:srgbClr val="F18D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New shape"/>
          <p:cNvSpPr/>
          <p:nvPr>
            <p:custDataLst>
              <p:tags r:id="rId14"/>
            </p:custDataLst>
          </p:nvPr>
        </p:nvSpPr>
        <p:spPr>
          <a:xfrm>
            <a:off x="5806800" y="3365807"/>
            <a:ext cx="360000" cy="370800"/>
          </a:xfrm>
          <a:prstGeom prst="roundRect">
            <a:avLst>
              <a:gd name="adj" fmla="val 8819"/>
            </a:avLst>
          </a:prstGeom>
          <a:solidFill>
            <a:srgbClr val="C2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3</a:t>
            </a:r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7802880" y="0"/>
            <a:ext cx="4389120" cy="6858000"/>
          </a:xfrm>
          <a:prstGeom prst="rect">
            <a:avLst/>
          </a:prstGeom>
          <a:ln>
            <a:noFill/>
          </a:ln>
        </p:spPr>
      </p:pic>
      <p:pic>
        <p:nvPicPr>
          <p:cNvPr id="3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66800" y="835200"/>
            <a:ext cx="925200" cy="925200"/>
          </a:xfrm>
          <a:prstGeom prst="rect">
            <a:avLst/>
          </a:prstGeom>
          <a:ln>
            <a:noFill/>
          </a:ln>
        </p:spPr>
      </p:pic>
      <p:sp>
        <p:nvSpPr>
          <p:cNvPr id="4" name="New shape"/>
          <p:cNvSpPr/>
          <p:nvPr/>
        </p:nvSpPr>
        <p:spPr>
          <a:xfrm>
            <a:off x="986400" y="926960"/>
            <a:ext cx="5776571" cy="1198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4800" b="1" i="0">
                <a:solidFill>
                  <a:srgbClr val="F18D6B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en-US" sz="4800" b="1" i="0">
                <a:solidFill>
                  <a:srgbClr val="F18D6B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 sz="4800" b="1" i="0">
              <a:solidFill>
                <a:srgbClr val="F18D6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986400" y="2631242"/>
            <a:ext cx="5771526" cy="1198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4800" b="1" i="0">
                <a:solidFill>
                  <a:srgbClr val="C22020"/>
                </a:solidFill>
                <a:latin typeface="微软雅黑" panose="020B0503020204020204" charset="-122"/>
                <a:ea typeface="微软雅黑" panose="020B0503020204020204" charset="-122"/>
              </a:rPr>
              <a:t>军强才能国安的内涵</a:t>
            </a:r>
            <a:endParaRPr sz="4800" b="1" i="0">
              <a:solidFill>
                <a:srgbClr val="C2202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l="70942" t="53750" r="5060"/>
          <a:stretch>
            <a:fillRect/>
          </a:stretch>
        </p:blipFill>
        <p:spPr>
          <a:xfrm flipH="1">
            <a:off x="3103" y="2924944"/>
            <a:ext cx="5244372" cy="5053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3205"/>
            <a:ext cx="9369360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3000" b="1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军事力量的重要性</a:t>
            </a:r>
            <a:endParaRPr sz="3000" b="1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New shape"/>
          <p:cNvSpPr/>
          <p:nvPr>
            <p:custDataLst>
              <p:tags r:id="rId3"/>
            </p:custDataLst>
          </p:nvPr>
        </p:nvSpPr>
        <p:spPr>
          <a:xfrm>
            <a:off x="1774800" y="1548918"/>
            <a:ext cx="8016003" cy="1419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r>
              <a:rPr sz="2100" b="1" i="0">
                <a:solidFill>
                  <a:srgbClr val="F18D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军事力量的维护国家主权</a:t>
            </a:r>
            <a:br>
              <a:rPr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endParaRPr sz="1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强大的军事力量是维护国家主权和领土完整的重要保障，只有强大的军队才能有效抵御外来侵犯，保卫国家的独立和尊严。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New shape"/>
          <p:cNvSpPr/>
          <p:nvPr>
            <p:custDataLst>
              <p:tags r:id="rId4"/>
            </p:custDataLst>
          </p:nvPr>
        </p:nvSpPr>
        <p:spPr>
          <a:xfrm>
            <a:off x="1774800" y="3083214"/>
            <a:ext cx="8016003" cy="1419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r>
              <a:rPr sz="2100" b="1" i="0">
                <a:solidFill>
                  <a:srgbClr val="F18D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军事力量的威慑作用</a:t>
            </a:r>
            <a:br>
              <a:rPr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endParaRPr sz="1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军事力量的存在具有强大的威慑作用，能够阻止他国对我国的侵略和干涉，保护我国人民的生命财产安全，维护国家的和平稳定。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New shape"/>
          <p:cNvSpPr/>
          <p:nvPr>
            <p:custDataLst>
              <p:tags r:id="rId5"/>
            </p:custDataLst>
          </p:nvPr>
        </p:nvSpPr>
        <p:spPr>
          <a:xfrm>
            <a:off x="1774800" y="4617510"/>
            <a:ext cx="8016003" cy="1419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r>
              <a:rPr sz="2100" b="1" i="0">
                <a:solidFill>
                  <a:srgbClr val="F18D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军事力量的国际合作</a:t>
            </a:r>
            <a:br>
              <a:rPr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endParaRPr sz="1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强大的军事力量也是我国在国际事务中发挥更大作用的重要支撑，通过军事合作，可以增强我国在国际社会中的影响力，推动世界和平与发展。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New shape"/>
          <p:cNvSpPr/>
          <p:nvPr>
            <p:custDataLst>
              <p:tags r:id="rId6"/>
            </p:custDataLst>
          </p:nvPr>
        </p:nvSpPr>
        <p:spPr>
          <a:xfrm>
            <a:off x="1270800" y="1555200"/>
            <a:ext cx="360000" cy="370800"/>
          </a:xfrm>
          <a:prstGeom prst="roundRect">
            <a:avLst>
              <a:gd name="adj" fmla="val 8819"/>
            </a:avLst>
          </a:prstGeom>
          <a:solidFill>
            <a:srgbClr val="C2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1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New shape"/>
          <p:cNvSpPr/>
          <p:nvPr>
            <p:custDataLst>
              <p:tags r:id="rId7"/>
            </p:custDataLst>
          </p:nvPr>
        </p:nvSpPr>
        <p:spPr>
          <a:xfrm>
            <a:off x="1270800" y="3089496"/>
            <a:ext cx="360000" cy="370800"/>
          </a:xfrm>
          <a:prstGeom prst="roundRect">
            <a:avLst>
              <a:gd name="adj" fmla="val 8819"/>
            </a:avLst>
          </a:prstGeom>
          <a:solidFill>
            <a:srgbClr val="C2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2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New shape"/>
          <p:cNvSpPr/>
          <p:nvPr>
            <p:custDataLst>
              <p:tags r:id="rId8"/>
            </p:custDataLst>
          </p:nvPr>
        </p:nvSpPr>
        <p:spPr>
          <a:xfrm>
            <a:off x="1270800" y="4623792"/>
            <a:ext cx="360000" cy="370800"/>
          </a:xfrm>
          <a:prstGeom prst="roundRect">
            <a:avLst>
              <a:gd name="adj" fmla="val 8819"/>
            </a:avLst>
          </a:prstGeom>
          <a:solidFill>
            <a:srgbClr val="C2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3</a:t>
            </a:r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14000"/>
            <a:ext cx="9369360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3000" b="1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国家安全的全面性</a:t>
            </a:r>
            <a:endParaRPr sz="3000" b="1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New shape"/>
          <p:cNvSpPr/>
          <p:nvPr/>
        </p:nvSpPr>
        <p:spPr>
          <a:xfrm>
            <a:off x="1568960" y="1412923"/>
            <a:ext cx="2744215" cy="25126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r>
              <a:rPr sz="2100" b="1" i="0">
                <a:solidFill>
                  <a:srgbClr val="F18D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国家安全的内外因素</a:t>
            </a:r>
            <a:br>
              <a:rPr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endParaRPr sz="1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国家安全不仅包括传统的领土、政权安全，还涵盖经济、文化、网络等多元化领域，任何环节的疏漏都可能对国家的安全构成威胁。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4430015" y="1412923"/>
            <a:ext cx="2744215" cy="25126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r>
              <a:rPr sz="2100" b="1" i="0">
                <a:solidFill>
                  <a:srgbClr val="F18D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国际关系的复杂性</a:t>
            </a:r>
            <a:br>
              <a:rPr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endParaRPr sz="1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在全球化的背景下，国际关系日趋复杂，各国相互依赖又存在竞争，因此维护国家安全需要有强大的军事力量作为支撑。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New shape"/>
          <p:cNvSpPr/>
          <p:nvPr/>
        </p:nvSpPr>
        <p:spPr>
          <a:xfrm>
            <a:off x="7328534" y="1412923"/>
            <a:ext cx="2744216" cy="25126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r>
              <a:rPr sz="2100" b="1" i="0">
                <a:solidFill>
                  <a:srgbClr val="F18D6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科技发展带来的挑战</a:t>
            </a:r>
            <a:br>
              <a:rPr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endParaRPr sz="1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科技进步使得战争形态发生改变，如无人战争、网络战等新型战争方式的出现，使得军强成为保障国家安全的必要条件。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 rot="20964305" flipH="1">
            <a:off x="-459474" y="3684572"/>
            <a:ext cx="14942820" cy="4491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KSO_WM_DIAGRAM_VIRTUALLY_FRAME" val="{&quot;height&quot;:260.13496062992124,&quot;left&quot;:77.31181102362204,&quot;top&quot;:122.45669291338581,&quot;width&quot;:789.8200787401574}"/>
</p:tagLst>
</file>

<file path=ppt/tags/tag10.xml><?xml version="1.0" encoding="utf-8"?>
<p:tagLst xmlns:p="http://schemas.openxmlformats.org/presentationml/2006/main">
  <p:tag name="KSO_WM_DIAGRAM_VIRTUALLY_FRAME" val="{&quot;height&quot;:260.13496062992124,&quot;left&quot;:77.31181102362204,&quot;top&quot;:122.45669291338581,&quot;width&quot;:789.8200787401574}"/>
</p:tagLst>
</file>

<file path=ppt/tags/tag11.xml><?xml version="1.0" encoding="utf-8"?>
<p:tagLst xmlns:p="http://schemas.openxmlformats.org/presentationml/2006/main">
  <p:tag name="KSO_WM_DIAGRAM_VIRTUALLY_FRAME" val="{&quot;height&quot;:260.13496062992124,&quot;left&quot;:77.31181102362204,&quot;top&quot;:122.45669291338581,&quot;width&quot;:789.8200787401574}"/>
</p:tagLst>
</file>

<file path=ppt/tags/tag12.xml><?xml version="1.0" encoding="utf-8"?>
<p:tagLst xmlns:p="http://schemas.openxmlformats.org/presentationml/2006/main">
  <p:tag name="KSO_WM_DIAGRAM_VIRTUALLY_FRAME" val="{&quot;height&quot;:260.13496062992124,&quot;left&quot;:77.31181102362204,&quot;top&quot;:122.45669291338581,&quot;width&quot;:789.8200787401574}"/>
</p:tagLst>
</file>

<file path=ppt/tags/tag13.xml><?xml version="1.0" encoding="utf-8"?>
<p:tagLst xmlns:p="http://schemas.openxmlformats.org/presentationml/2006/main">
  <p:tag name="KSO_WM_DIAGRAM_VIRTUALLY_FRAME" val="{&quot;height&quot;:353.4214173228346,&quot;left&quot;:100.06299212598425,&quot;top&quot;:121.96204724409446,&quot;width&quot;:670.8663779527559}"/>
</p:tagLst>
</file>

<file path=ppt/tags/tag14.xml><?xml version="1.0" encoding="utf-8"?>
<p:tagLst xmlns:p="http://schemas.openxmlformats.org/presentationml/2006/main">
  <p:tag name="KSO_WM_DIAGRAM_VIRTUALLY_FRAME" val="{&quot;height&quot;:353.4214173228346,&quot;left&quot;:100.06299212598425,&quot;top&quot;:121.96204724409446,&quot;width&quot;:670.8663779527559}"/>
</p:tagLst>
</file>

<file path=ppt/tags/tag15.xml><?xml version="1.0" encoding="utf-8"?>
<p:tagLst xmlns:p="http://schemas.openxmlformats.org/presentationml/2006/main">
  <p:tag name="KSO_WM_DIAGRAM_VIRTUALLY_FRAME" val="{&quot;height&quot;:353.4214173228346,&quot;left&quot;:100.06299212598425,&quot;top&quot;:121.96204724409446,&quot;width&quot;:670.8663779527559}"/>
</p:tagLst>
</file>

<file path=ppt/tags/tag16.xml><?xml version="1.0" encoding="utf-8"?>
<p:tagLst xmlns:p="http://schemas.openxmlformats.org/presentationml/2006/main">
  <p:tag name="KSO_WM_DIAGRAM_VIRTUALLY_FRAME" val="{&quot;height&quot;:353.4214173228346,&quot;left&quot;:100.06299212598425,&quot;top&quot;:121.96204724409446,&quot;width&quot;:670.8663779527559}"/>
</p:tagLst>
</file>

<file path=ppt/tags/tag17.xml><?xml version="1.0" encoding="utf-8"?>
<p:tagLst xmlns:p="http://schemas.openxmlformats.org/presentationml/2006/main">
  <p:tag name="KSO_WM_DIAGRAM_VIRTUALLY_FRAME" val="{&quot;height&quot;:353.4214173228346,&quot;left&quot;:100.06299212598425,&quot;top&quot;:121.96204724409446,&quot;width&quot;:670.8663779527559}"/>
</p:tagLst>
</file>

<file path=ppt/tags/tag18.xml><?xml version="1.0" encoding="utf-8"?>
<p:tagLst xmlns:p="http://schemas.openxmlformats.org/presentationml/2006/main">
  <p:tag name="KSO_WM_DIAGRAM_VIRTUALLY_FRAME" val="{&quot;height&quot;:353.4214173228346,&quot;left&quot;:100.06299212598425,&quot;top&quot;:121.96204724409446,&quot;width&quot;:670.8663779527559}"/>
</p:tagLst>
</file>

<file path=ppt/tags/tag19.xml><?xml version="1.0" encoding="utf-8"?>
<p:tagLst xmlns:p="http://schemas.openxmlformats.org/presentationml/2006/main">
  <p:tag name="KSO_WM_DIAGRAM_VIRTUALLY_FRAME" val="{&quot;height&quot;:225.23244094488186,&quot;left&quot;:122.56141732283466,&quot;top&quot;:131.49740157480315,&quot;width&quot;:667.9048031496063}"/>
</p:tagLst>
</file>

<file path=ppt/tags/tag2.xml><?xml version="1.0" encoding="utf-8"?>
<p:tagLst xmlns:p="http://schemas.openxmlformats.org/presentationml/2006/main">
  <p:tag name="KSO_WM_DIAGRAM_VIRTUALLY_FRAME" val="{&quot;height&quot;:260.13496062992124,&quot;left&quot;:77.31181102362204,&quot;top&quot;:122.45669291338581,&quot;width&quot;:789.8200787401574}"/>
</p:tagLst>
</file>

<file path=ppt/tags/tag20.xml><?xml version="1.0" encoding="utf-8"?>
<p:tagLst xmlns:p="http://schemas.openxmlformats.org/presentationml/2006/main">
  <p:tag name="KSO_WM_DIAGRAM_VIRTUALLY_FRAME" val="{&quot;height&quot;:225.23244094488186,&quot;left&quot;:122.56141732283466,&quot;top&quot;:131.49740157480315,&quot;width&quot;:667.9048031496063}"/>
</p:tagLst>
</file>

<file path=ppt/tags/tag21.xml><?xml version="1.0" encoding="utf-8"?>
<p:tagLst xmlns:p="http://schemas.openxmlformats.org/presentationml/2006/main">
  <p:tag name="KSO_WM_DIAGRAM_VIRTUALLY_FRAME" val="{&quot;height&quot;:225.23244094488186,&quot;left&quot;:122.56141732283466,&quot;top&quot;:131.49740157480315,&quot;width&quot;:667.9048031496063}"/>
</p:tagLst>
</file>

<file path=ppt/tags/tag22.xml><?xml version="1.0" encoding="utf-8"?>
<p:tagLst xmlns:p="http://schemas.openxmlformats.org/presentationml/2006/main">
  <p:tag name="KSO_WM_DIAGRAM_VIRTUALLY_FRAME" val="{&quot;height&quot;:225.23244094488186,&quot;left&quot;:122.56141732283466,&quot;top&quot;:131.49740157480315,&quot;width&quot;:667.9048031496063}"/>
</p:tagLst>
</file>

<file path=ppt/tags/tag23.xml><?xml version="1.0" encoding="utf-8"?>
<p:tagLst xmlns:p="http://schemas.openxmlformats.org/presentationml/2006/main">
  <p:tag name="KSO_WM_DIAGRAM_VIRTUALLY_FRAME" val="{&quot;height&quot;:225.23244094488186,&quot;left&quot;:122.56141732283466,&quot;top&quot;:131.49740157480315,&quot;width&quot;:667.9048031496063}"/>
</p:tagLst>
</file>

<file path=ppt/tags/tag24.xml><?xml version="1.0" encoding="utf-8"?>
<p:tagLst xmlns:p="http://schemas.openxmlformats.org/presentationml/2006/main">
  <p:tag name="KSO_WM_DIAGRAM_VIRTUALLY_FRAME" val="{&quot;height&quot;:225.23244094488186,&quot;left&quot;:122.56141732283466,&quot;top&quot;:131.49740157480315,&quot;width&quot;:667.9048031496063}"/>
</p:tagLst>
</file>

<file path=ppt/tags/tag25.xml><?xml version="1.0" encoding="utf-8"?>
<p:tagLst xmlns:p="http://schemas.openxmlformats.org/presentationml/2006/main">
  <p:tag name="KSO_WM_DIAGRAM_VIRTUALLY_FRAME" val="{&quot;height&quot;:352.43212598425197,&quot;left&quot;:100.06299212598425,&quot;top&quot;:122.45669291338581,&quot;width&quot;:670.8663779527559}"/>
</p:tagLst>
</file>

<file path=ppt/tags/tag26.xml><?xml version="1.0" encoding="utf-8"?>
<p:tagLst xmlns:p="http://schemas.openxmlformats.org/presentationml/2006/main">
  <p:tag name="KSO_WM_DIAGRAM_VIRTUALLY_FRAME" val="{&quot;height&quot;:352.43212598425197,&quot;left&quot;:100.06299212598425,&quot;top&quot;:122.45669291338581,&quot;width&quot;:670.8663779527559}"/>
</p:tagLst>
</file>

<file path=ppt/tags/tag27.xml><?xml version="1.0" encoding="utf-8"?>
<p:tagLst xmlns:p="http://schemas.openxmlformats.org/presentationml/2006/main">
  <p:tag name="KSO_WM_DIAGRAM_VIRTUALLY_FRAME" val="{&quot;height&quot;:352.43212598425197,&quot;left&quot;:100.06299212598425,&quot;top&quot;:122.45669291338581,&quot;width&quot;:670.8663779527559}"/>
</p:tagLst>
</file>

<file path=ppt/tags/tag28.xml><?xml version="1.0" encoding="utf-8"?>
<p:tagLst xmlns:p="http://schemas.openxmlformats.org/presentationml/2006/main">
  <p:tag name="KSO_WM_DIAGRAM_VIRTUALLY_FRAME" val="{&quot;height&quot;:352.43212598425197,&quot;left&quot;:100.06299212598425,&quot;top&quot;:122.45669291338581,&quot;width&quot;:670.8663779527559}"/>
</p:tagLst>
</file>

<file path=ppt/tags/tag29.xml><?xml version="1.0" encoding="utf-8"?>
<p:tagLst xmlns:p="http://schemas.openxmlformats.org/presentationml/2006/main">
  <p:tag name="KSO_WM_DIAGRAM_VIRTUALLY_FRAME" val="{&quot;height&quot;:352.43212598425197,&quot;left&quot;:100.06299212598425,&quot;top&quot;:122.45669291338581,&quot;width&quot;:670.8663779527559}"/>
</p:tagLst>
</file>

<file path=ppt/tags/tag3.xml><?xml version="1.0" encoding="utf-8"?>
<p:tagLst xmlns:p="http://schemas.openxmlformats.org/presentationml/2006/main">
  <p:tag name="KSO_WM_DIAGRAM_VIRTUALLY_FRAME" val="{&quot;height&quot;:260.13496062992124,&quot;left&quot;:77.31181102362204,&quot;top&quot;:122.45669291338581,&quot;width&quot;:789.8200787401574}"/>
</p:tagLst>
</file>

<file path=ppt/tags/tag30.xml><?xml version="1.0" encoding="utf-8"?>
<p:tagLst xmlns:p="http://schemas.openxmlformats.org/presentationml/2006/main">
  <p:tag name="KSO_WM_DIAGRAM_VIRTUALLY_FRAME" val="{&quot;height&quot;:352.43212598425197,&quot;left&quot;:100.06299212598425,&quot;top&quot;:122.45669291338581,&quot;width&quot;:670.8663779527559}"/>
</p:tagLst>
</file>

<file path=ppt/tags/tag31.xml><?xml version="1.0" encoding="utf-8"?>
<p:tagLst xmlns:p="http://schemas.openxmlformats.org/presentationml/2006/main">
  <p:tag name="KSO_WM_DIAGRAM_VIRTUALLY_FRAME" val="{&quot;height&quot;:288.5133070866142,&quot;left&quot;:77.31181102362204,&quot;top&quot;:122.45669291338581,&quot;width&quot;:789.8200787401574}"/>
</p:tagLst>
</file>

<file path=ppt/tags/tag32.xml><?xml version="1.0" encoding="utf-8"?>
<p:tagLst xmlns:p="http://schemas.openxmlformats.org/presentationml/2006/main">
  <p:tag name="KSO_WM_DIAGRAM_VIRTUALLY_FRAME" val="{&quot;height&quot;:288.5133070866142,&quot;left&quot;:77.31181102362204,&quot;top&quot;:122.45669291338581,&quot;width&quot;:789.8200787401574}"/>
</p:tagLst>
</file>

<file path=ppt/tags/tag33.xml><?xml version="1.0" encoding="utf-8"?>
<p:tagLst xmlns:p="http://schemas.openxmlformats.org/presentationml/2006/main">
  <p:tag name="KSO_WM_DIAGRAM_VIRTUALLY_FRAME" val="{&quot;height&quot;:288.5133070866142,&quot;left&quot;:77.31181102362204,&quot;top&quot;:122.45669291338581,&quot;width&quot;:789.8200787401574}"/>
</p:tagLst>
</file>

<file path=ppt/tags/tag34.xml><?xml version="1.0" encoding="utf-8"?>
<p:tagLst xmlns:p="http://schemas.openxmlformats.org/presentationml/2006/main">
  <p:tag name="KSO_WM_DIAGRAM_VIRTUALLY_FRAME" val="{&quot;height&quot;:288.5133070866142,&quot;left&quot;:77.31181102362204,&quot;top&quot;:122.45669291338581,&quot;width&quot;:789.8200787401574}"/>
</p:tagLst>
</file>

<file path=ppt/tags/tag35.xml><?xml version="1.0" encoding="utf-8"?>
<p:tagLst xmlns:p="http://schemas.openxmlformats.org/presentationml/2006/main">
  <p:tag name="KSO_WM_DIAGRAM_VIRTUALLY_FRAME" val="{&quot;height&quot;:288.5133070866142,&quot;left&quot;:77.31181102362204,&quot;top&quot;:122.45669291338581,&quot;width&quot;:789.8200787401574}"/>
</p:tagLst>
</file>

<file path=ppt/tags/tag36.xml><?xml version="1.0" encoding="utf-8"?>
<p:tagLst xmlns:p="http://schemas.openxmlformats.org/presentationml/2006/main">
  <p:tag name="KSO_WM_DIAGRAM_VIRTUALLY_FRAME" val="{&quot;height&quot;:288.5133070866142,&quot;left&quot;:77.31181102362204,&quot;top&quot;:122.45669291338581,&quot;width&quot;:789.8200787401574}"/>
</p:tagLst>
</file>

<file path=ppt/tags/tag37.xml><?xml version="1.0" encoding="utf-8"?>
<p:tagLst xmlns:p="http://schemas.openxmlformats.org/presentationml/2006/main">
  <p:tag name="KSO_WM_DIAGRAM_VIRTUALLY_FRAME" val="{&quot;height&quot;:288.5133070866142,&quot;left&quot;:77.31181102362204,&quot;top&quot;:122.45669291338581,&quot;width&quot;:789.8200787401574}"/>
</p:tagLst>
</file>

<file path=ppt/tags/tag38.xml><?xml version="1.0" encoding="utf-8"?>
<p:tagLst xmlns:p="http://schemas.openxmlformats.org/presentationml/2006/main">
  <p:tag name="KSO_WM_DIAGRAM_VIRTUALLY_FRAME" val="{&quot;height&quot;:288.5133070866142,&quot;left&quot;:77.31181102362204,&quot;top&quot;:122.45669291338581,&quot;width&quot;:789.8200787401574}"/>
</p:tagLst>
</file>

<file path=ppt/tags/tag39.xml><?xml version="1.0" encoding="utf-8"?>
<p:tagLst xmlns:p="http://schemas.openxmlformats.org/presentationml/2006/main">
  <p:tag name="KSO_WM_DIAGRAM_VIRTUALLY_FRAME" val="{&quot;height&quot;:288.5133070866142,&quot;left&quot;:77.31181102362204,&quot;top&quot;:122.45669291338581,&quot;width&quot;:789.8200787401574}"/>
</p:tagLst>
</file>

<file path=ppt/tags/tag4.xml><?xml version="1.0" encoding="utf-8"?>
<p:tagLst xmlns:p="http://schemas.openxmlformats.org/presentationml/2006/main">
  <p:tag name="KSO_WM_DIAGRAM_VIRTUALLY_FRAME" val="{&quot;height&quot;:260.13496062992124,&quot;left&quot;:77.31181102362204,&quot;top&quot;:122.45669291338581,&quot;width&quot;:789.8200787401574}"/>
</p:tagLst>
</file>

<file path=ppt/tags/tag40.xml><?xml version="1.0" encoding="utf-8"?>
<p:tagLst xmlns:p="http://schemas.openxmlformats.org/presentationml/2006/main">
  <p:tag name="KSO_WM_DIAGRAM_VIRTUALLY_FRAME" val="{&quot;height&quot;:288.5133070866142,&quot;left&quot;:77.31181102362204,&quot;top&quot;:122.45669291338581,&quot;width&quot;:789.8200787401574}"/>
</p:tagLst>
</file>

<file path=ppt/tags/tag41.xml><?xml version="1.0" encoding="utf-8"?>
<p:tagLst xmlns:p="http://schemas.openxmlformats.org/presentationml/2006/main">
  <p:tag name="KSO_WM_DIAGRAM_VIRTUALLY_FRAME" val="{&quot;height&quot;:288.5133070866142,&quot;left&quot;:77.31181102362204,&quot;top&quot;:122.45669291338581,&quot;width&quot;:789.8200787401574}"/>
</p:tagLst>
</file>

<file path=ppt/tags/tag42.xml><?xml version="1.0" encoding="utf-8"?>
<p:tagLst xmlns:p="http://schemas.openxmlformats.org/presentationml/2006/main">
  <p:tag name="KSO_WM_DIAGRAM_VIRTUALLY_FRAME" val="{&quot;height&quot;:288.5133070866142,&quot;left&quot;:77.31181102362204,&quot;top&quot;:122.45669291338581,&quot;width&quot;:789.8200787401574}"/>
</p:tagLst>
</file>

<file path=ppt/tags/tag43.xml><?xml version="1.0" encoding="utf-8"?>
<p:tagLst xmlns:p="http://schemas.openxmlformats.org/presentationml/2006/main">
  <p:tag name="KSO_WM_DIAGRAM_VIRTUALLY_FRAME" val="{&quot;height&quot;:210.1281102362205,&quot;left&quot;:122.56141732283466,&quot;top&quot;:128.12606299212598,&quot;width&quot;:668.4185039370079}"/>
</p:tagLst>
</file>

<file path=ppt/tags/tag44.xml><?xml version="1.0" encoding="utf-8"?>
<p:tagLst xmlns:p="http://schemas.openxmlformats.org/presentationml/2006/main">
  <p:tag name="KSO_WM_DIAGRAM_VIRTUALLY_FRAME" val="{&quot;height&quot;:210.1281102362205,&quot;left&quot;:122.56141732283466,&quot;top&quot;:128.12606299212598,&quot;width&quot;:668.4185039370079}"/>
</p:tagLst>
</file>

<file path=ppt/tags/tag45.xml><?xml version="1.0" encoding="utf-8"?>
<p:tagLst xmlns:p="http://schemas.openxmlformats.org/presentationml/2006/main">
  <p:tag name="KSO_WM_DIAGRAM_VIRTUALLY_FRAME" val="{&quot;height&quot;:210.1281102362205,&quot;left&quot;:122.56141732283466,&quot;top&quot;:128.12606299212598,&quot;width&quot;:668.4185039370079}"/>
</p:tagLst>
</file>

<file path=ppt/tags/tag46.xml><?xml version="1.0" encoding="utf-8"?>
<p:tagLst xmlns:p="http://schemas.openxmlformats.org/presentationml/2006/main">
  <p:tag name="KSO_WM_DIAGRAM_VIRTUALLY_FRAME" val="{&quot;height&quot;:210.1281102362205,&quot;left&quot;:122.56141732283466,&quot;top&quot;:128.12606299212598,&quot;width&quot;:668.4185039370079}"/>
</p:tagLst>
</file>

<file path=ppt/tags/tag47.xml><?xml version="1.0" encoding="utf-8"?>
<p:tagLst xmlns:p="http://schemas.openxmlformats.org/presentationml/2006/main">
  <p:tag name="KSO_WM_DIAGRAM_VIRTUALLY_FRAME" val="{&quot;height&quot;:210.1281102362205,&quot;left&quot;:122.56141732283466,&quot;top&quot;:128.12606299212598,&quot;width&quot;:668.4185039370079}"/>
</p:tagLst>
</file>

<file path=ppt/tags/tag48.xml><?xml version="1.0" encoding="utf-8"?>
<p:tagLst xmlns:p="http://schemas.openxmlformats.org/presentationml/2006/main">
  <p:tag name="KSO_WM_DIAGRAM_VIRTUALLY_FRAME" val="{&quot;height&quot;:210.1281102362205,&quot;left&quot;:122.56141732283466,&quot;top&quot;:128.12606299212598,&quot;width&quot;:668.4185039370079}"/>
</p:tagLst>
</file>

<file path=ppt/tags/tag49.xml><?xml version="1.0" encoding="utf-8"?>
<p:tagLst xmlns:p="http://schemas.openxmlformats.org/presentationml/2006/main">
  <p:tag name="KSO_WM_DIAGRAM_VIRTUALLY_FRAME" val="{&quot;height&quot;:352.43212598425197,&quot;left&quot;:100.06299212598425,&quot;top&quot;:122.45669291338581,&quot;width&quot;:670.8663779527559}"/>
</p:tagLst>
</file>

<file path=ppt/tags/tag5.xml><?xml version="1.0" encoding="utf-8"?>
<p:tagLst xmlns:p="http://schemas.openxmlformats.org/presentationml/2006/main">
  <p:tag name="KSO_WM_DIAGRAM_VIRTUALLY_FRAME" val="{&quot;height&quot;:260.13496062992124,&quot;left&quot;:77.31181102362204,&quot;top&quot;:122.45669291338581,&quot;width&quot;:789.8200787401574}"/>
</p:tagLst>
</file>

<file path=ppt/tags/tag50.xml><?xml version="1.0" encoding="utf-8"?>
<p:tagLst xmlns:p="http://schemas.openxmlformats.org/presentationml/2006/main">
  <p:tag name="KSO_WM_DIAGRAM_VIRTUALLY_FRAME" val="{&quot;height&quot;:352.43212598425197,&quot;left&quot;:100.06299212598425,&quot;top&quot;:122.45669291338581,&quot;width&quot;:670.8663779527559}"/>
</p:tagLst>
</file>

<file path=ppt/tags/tag51.xml><?xml version="1.0" encoding="utf-8"?>
<p:tagLst xmlns:p="http://schemas.openxmlformats.org/presentationml/2006/main">
  <p:tag name="KSO_WM_DIAGRAM_VIRTUALLY_FRAME" val="{&quot;height&quot;:352.43212598425197,&quot;left&quot;:100.06299212598425,&quot;top&quot;:122.45669291338581,&quot;width&quot;:670.8663779527559}"/>
</p:tagLst>
</file>

<file path=ppt/tags/tag52.xml><?xml version="1.0" encoding="utf-8"?>
<p:tagLst xmlns:p="http://schemas.openxmlformats.org/presentationml/2006/main">
  <p:tag name="KSO_WM_DIAGRAM_VIRTUALLY_FRAME" val="{&quot;height&quot;:352.43212598425197,&quot;left&quot;:100.06299212598425,&quot;top&quot;:122.45669291338581,&quot;width&quot;:670.8663779527559}"/>
</p:tagLst>
</file>

<file path=ppt/tags/tag53.xml><?xml version="1.0" encoding="utf-8"?>
<p:tagLst xmlns:p="http://schemas.openxmlformats.org/presentationml/2006/main">
  <p:tag name="KSO_WM_DIAGRAM_VIRTUALLY_FRAME" val="{&quot;height&quot;:352.43212598425197,&quot;left&quot;:100.06299212598425,&quot;top&quot;:122.45669291338581,&quot;width&quot;:670.8663779527559}"/>
</p:tagLst>
</file>

<file path=ppt/tags/tag54.xml><?xml version="1.0" encoding="utf-8"?>
<p:tagLst xmlns:p="http://schemas.openxmlformats.org/presentationml/2006/main">
  <p:tag name="KSO_WM_DIAGRAM_VIRTUALLY_FRAME" val="{&quot;height&quot;:352.43212598425197,&quot;left&quot;:100.06299212598425,&quot;top&quot;:122.45669291338581,&quot;width&quot;:670.8663779527559}"/>
</p:tagLst>
</file>

<file path=ppt/tags/tag55.xml><?xml version="1.0" encoding="utf-8"?>
<p:tagLst xmlns:p="http://schemas.openxmlformats.org/presentationml/2006/main">
  <p:tag name="AS_NET" val="Unix 5.4 unknown"/>
  <p:tag name="AS_OS" val="Unix 5.4 unknown"/>
  <p:tag name="AS_RELEASE_DATE" val="2013.12.17"/>
  <p:tag name="AS_TITLE" val="Spire.Presentation for .NET "/>
  <p:tag name="AS_VERSION" val="2.1.0.0"/>
  <p:tag name="commondata" val="eyJoZGlkIjoiNmM2MDM2OTdlZGVmZTM3YzM5N2I3NmJjY2MwOWQwZWUifQ=="/>
</p:tagLst>
</file>

<file path=ppt/tags/tag6.xml><?xml version="1.0" encoding="utf-8"?>
<p:tagLst xmlns:p="http://schemas.openxmlformats.org/presentationml/2006/main">
  <p:tag name="KSO_WM_DIAGRAM_VIRTUALLY_FRAME" val="{&quot;height&quot;:260.13496062992124,&quot;left&quot;:77.31181102362204,&quot;top&quot;:122.45669291338581,&quot;width&quot;:789.8200787401574}"/>
</p:tagLst>
</file>

<file path=ppt/tags/tag7.xml><?xml version="1.0" encoding="utf-8"?>
<p:tagLst xmlns:p="http://schemas.openxmlformats.org/presentationml/2006/main">
  <p:tag name="KSO_WM_DIAGRAM_VIRTUALLY_FRAME" val="{&quot;height&quot;:260.13496062992124,&quot;left&quot;:77.31181102362204,&quot;top&quot;:122.45669291338581,&quot;width&quot;:789.8200787401574}"/>
</p:tagLst>
</file>

<file path=ppt/tags/tag8.xml><?xml version="1.0" encoding="utf-8"?>
<p:tagLst xmlns:p="http://schemas.openxmlformats.org/presentationml/2006/main">
  <p:tag name="KSO_WM_DIAGRAM_VIRTUALLY_FRAME" val="{&quot;height&quot;:260.13496062992124,&quot;left&quot;:77.31181102362204,&quot;top&quot;:122.45669291338581,&quot;width&quot;:789.8200787401574}"/>
</p:tagLst>
</file>

<file path=ppt/tags/tag9.xml><?xml version="1.0" encoding="utf-8"?>
<p:tagLst xmlns:p="http://schemas.openxmlformats.org/presentationml/2006/main">
  <p:tag name="KSO_WM_DIAGRAM_VIRTUALLY_FRAME" val="{&quot;height&quot;:260.13496062992124,&quot;left&quot;:77.31181102362204,&quot;top&quot;:122.45669291338581,&quot;width&quot;:789.8200787401574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  <a:tileRect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  <a:tileRect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2402</Words>
  <Application>WPS 演示</Application>
  <PresentationFormat>宽屏</PresentationFormat>
  <Paragraphs>194</Paragraphs>
  <Slides>18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等线</vt:lpstr>
      <vt:lpstr>Calibri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石泽华</dc:creator>
  <cp:lastModifiedBy>LENOVO</cp:lastModifiedBy>
  <cp:revision>19</cp:revision>
  <dcterms:created xsi:type="dcterms:W3CDTF">2024-06-01T13:18:00Z</dcterms:created>
  <dcterms:modified xsi:type="dcterms:W3CDTF">2024-06-02T07:02:14Z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24D8ACD30A0040628F3427AE0DB38160_12</vt:lpwstr>
  </property>
  <property fmtid="{D5CDD505-2E9C-101B-9397-08002B2CF9AE}" pid="3" name="KSOProductBuildVer">
    <vt:lpwstr>2052-12.1.0.16929</vt:lpwstr>
  </property>
</Properties>
</file>